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3.xml" ContentType="application/vnd.openxmlformats-officedocument.drawingml.diagramData+xml"/>
  <Override PartName="/ppt/diagrams/data5.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8" r:id="rId3"/>
    <p:sldId id="257"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 id="274" r:id="rId19"/>
    <p:sldId id="273" r:id="rId20"/>
    <p:sldId id="275" r:id="rId21"/>
    <p:sldId id="276" r:id="rId22"/>
    <p:sldId id="277" r:id="rId23"/>
    <p:sldId id="278" r:id="rId24"/>
    <p:sldId id="279" r:id="rId25"/>
    <p:sldId id="281" r:id="rId26"/>
    <p:sldId id="280" r:id="rId27"/>
    <p:sldId id="282" r:id="rId28"/>
    <p:sldId id="283" r:id="rId29"/>
    <p:sldId id="284" r:id="rId30"/>
    <p:sldId id="285" r:id="rId31"/>
    <p:sldId id="287" r:id="rId32"/>
    <p:sldId id="286" r:id="rId33"/>
    <p:sldId id="288" r:id="rId34"/>
    <p:sldId id="289" r:id="rId35"/>
    <p:sldId id="290" r:id="rId36"/>
    <p:sldId id="291" r:id="rId37"/>
    <p:sldId id="292" r:id="rId38"/>
    <p:sldId id="301" r:id="rId39"/>
    <p:sldId id="302" r:id="rId40"/>
    <p:sldId id="303" r:id="rId41"/>
    <p:sldId id="293" r:id="rId42"/>
    <p:sldId id="294" r:id="rId43"/>
    <p:sldId id="295" r:id="rId44"/>
    <p:sldId id="300" r:id="rId45"/>
    <p:sldId id="296" r:id="rId46"/>
    <p:sldId id="298" r:id="rId47"/>
    <p:sldId id="297" r:id="rId48"/>
    <p:sldId id="299"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3F3"/>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92" d="100"/>
          <a:sy n="92" d="100"/>
        </p:scale>
        <p:origin x="92" y="15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3.xml.rels><?xml version="1.0" encoding="UTF-8" standalone="yes"?>
<Relationships xmlns="http://schemas.openxmlformats.org/package/2006/relationships"><Relationship Id="rId1" Type="http://schemas.openxmlformats.org/officeDocument/2006/relationships/image" Target="../media/image260.png"/></Relationships>
</file>

<file path=ppt/diagrams/_rels/data5.xml.rels><?xml version="1.0" encoding="UTF-8" standalone="yes"?>
<Relationships xmlns="http://schemas.openxmlformats.org/package/2006/relationships"><Relationship Id="rId1" Type="http://schemas.openxmlformats.org/officeDocument/2006/relationships/image" Target="../media/image32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737E65-63A5-4B78-AAC3-5E6A818B5361}" type="doc">
      <dgm:prSet loTypeId="urn:microsoft.com/office/officeart/2008/layout/SquareAccentList" loCatId="list" qsTypeId="urn:microsoft.com/office/officeart/2005/8/quickstyle/simple1" qsCatId="simple" csTypeId="urn:microsoft.com/office/officeart/2005/8/colors/colorful5" csCatId="colorful" phldr="1"/>
      <dgm:spPr/>
      <dgm:t>
        <a:bodyPr/>
        <a:lstStyle/>
        <a:p>
          <a:endParaRPr lang="zh-CN" altLang="en-US"/>
        </a:p>
      </dgm:t>
    </dgm:pt>
    <dgm:pt modelId="{559DF51B-876B-4130-86AE-D16015ECB40A}">
      <dgm:prSet custT="1"/>
      <dgm:spPr/>
      <dgm:t>
        <a:bodyPr/>
        <a:lstStyle/>
        <a:p>
          <a:pPr rtl="0"/>
          <a:r>
            <a:rPr lang="zh-CN" altLang="en-US" sz="2400" b="0" smtClean="0"/>
            <a:t>用于高斯输出分布的线性单元</a:t>
          </a:r>
          <a:endParaRPr lang="zh-CN" altLang="en-US" sz="2400" dirty="0"/>
        </a:p>
      </dgm:t>
    </dgm:pt>
    <dgm:pt modelId="{9E6A1CD3-3C7C-43DF-A7A3-4BD29EED6404}" type="parTrans" cxnId="{F585049A-4A8C-4A59-881E-3D0F4AB6481B}">
      <dgm:prSet/>
      <dgm:spPr/>
      <dgm:t>
        <a:bodyPr/>
        <a:lstStyle/>
        <a:p>
          <a:endParaRPr lang="zh-CN" altLang="en-US" sz="2000">
            <a:solidFill>
              <a:schemeClr val="tx1"/>
            </a:solidFill>
          </a:endParaRPr>
        </a:p>
      </dgm:t>
    </dgm:pt>
    <dgm:pt modelId="{277930DE-FAE3-494B-A82D-B0D93FD3BD88}" type="sibTrans" cxnId="{F585049A-4A8C-4A59-881E-3D0F4AB6481B}">
      <dgm:prSet/>
      <dgm:spPr/>
      <dgm:t>
        <a:bodyPr/>
        <a:lstStyle/>
        <a:p>
          <a:endParaRPr lang="zh-CN" altLang="en-US" sz="2000">
            <a:solidFill>
              <a:schemeClr val="tx1"/>
            </a:solidFill>
          </a:endParaRPr>
        </a:p>
      </dgm:t>
    </dgm:pt>
    <dgm:pt modelId="{C171808E-5D57-4E15-BBD6-3EE56A1B3ABC}">
      <dgm:prSet custT="1"/>
      <dgm:spPr/>
      <dgm:t>
        <a:bodyPr/>
        <a:lstStyle/>
        <a:p>
          <a:pPr rtl="0"/>
          <a:r>
            <a:rPr lang="zh-CN" altLang="en-US" sz="2400" b="0" smtClean="0"/>
            <a:t>用于 </a:t>
          </a:r>
          <a:r>
            <a:rPr lang="en-US" altLang="en-US" sz="2400" b="0" smtClean="0"/>
            <a:t>Bernoulli </a:t>
          </a:r>
          <a:r>
            <a:rPr lang="zh-CN" altLang="en-US" sz="2400" b="0" smtClean="0"/>
            <a:t>输出分布的 </a:t>
          </a:r>
          <a:r>
            <a:rPr lang="en-US" altLang="en-US" sz="2400" b="0" smtClean="0"/>
            <a:t>sigmoid </a:t>
          </a:r>
          <a:r>
            <a:rPr lang="zh-CN" altLang="en-US" sz="2400" b="0" smtClean="0"/>
            <a:t>单元</a:t>
          </a:r>
          <a:endParaRPr lang="zh-CN" sz="2400" dirty="0"/>
        </a:p>
      </dgm:t>
    </dgm:pt>
    <dgm:pt modelId="{63FD2DBC-9479-4B83-A815-099512237708}" type="parTrans" cxnId="{59385F5F-82E0-46A8-B81E-E8F516CF1F92}">
      <dgm:prSet/>
      <dgm:spPr/>
      <dgm:t>
        <a:bodyPr/>
        <a:lstStyle/>
        <a:p>
          <a:endParaRPr lang="zh-CN" altLang="en-US" sz="2000">
            <a:solidFill>
              <a:schemeClr val="tx1"/>
            </a:solidFill>
          </a:endParaRPr>
        </a:p>
      </dgm:t>
    </dgm:pt>
    <dgm:pt modelId="{9F197A25-189A-461E-8450-4D17D8DA43AB}" type="sibTrans" cxnId="{59385F5F-82E0-46A8-B81E-E8F516CF1F92}">
      <dgm:prSet/>
      <dgm:spPr/>
      <dgm:t>
        <a:bodyPr/>
        <a:lstStyle/>
        <a:p>
          <a:endParaRPr lang="zh-CN" altLang="en-US" sz="2000">
            <a:solidFill>
              <a:schemeClr val="tx1"/>
            </a:solidFill>
          </a:endParaRPr>
        </a:p>
      </dgm:t>
    </dgm:pt>
    <dgm:pt modelId="{55004457-3A9D-472A-B869-C27452006893}">
      <dgm:prSet custT="1"/>
      <dgm:spPr/>
      <dgm:t>
        <a:bodyPr/>
        <a:lstStyle/>
        <a:p>
          <a:pPr rtl="0"/>
          <a:r>
            <a:rPr lang="zh-CN" altLang="en-US" sz="2400" b="0" smtClean="0"/>
            <a:t>用于 </a:t>
          </a:r>
          <a:r>
            <a:rPr lang="en-US" altLang="zh-CN" sz="2400" b="0" smtClean="0"/>
            <a:t>Multinoulli </a:t>
          </a:r>
          <a:r>
            <a:rPr lang="zh-CN" altLang="en-US" sz="2400" b="0" smtClean="0"/>
            <a:t>输出分布的 </a:t>
          </a:r>
          <a:r>
            <a:rPr lang="en-US" altLang="zh-CN" sz="2400" b="0" smtClean="0"/>
            <a:t>softmax </a:t>
          </a:r>
          <a:r>
            <a:rPr lang="zh-CN" altLang="en-US" sz="2400" b="0" smtClean="0"/>
            <a:t>单元</a:t>
          </a:r>
          <a:endParaRPr lang="zh-CN" altLang="en-US" sz="2400" dirty="0"/>
        </a:p>
      </dgm:t>
    </dgm:pt>
    <dgm:pt modelId="{236E94B5-3929-4A9A-89F6-CCCDD5FFB97C}" type="parTrans" cxnId="{1D79CFF0-35B5-4001-A5BD-380598C3672C}">
      <dgm:prSet/>
      <dgm:spPr/>
      <dgm:t>
        <a:bodyPr/>
        <a:lstStyle/>
        <a:p>
          <a:endParaRPr lang="zh-CN" altLang="en-US" sz="2000">
            <a:solidFill>
              <a:schemeClr val="tx1"/>
            </a:solidFill>
          </a:endParaRPr>
        </a:p>
      </dgm:t>
    </dgm:pt>
    <dgm:pt modelId="{02A83FA9-1F84-47FE-B889-EEF472FC6FAE}" type="sibTrans" cxnId="{1D79CFF0-35B5-4001-A5BD-380598C3672C}">
      <dgm:prSet/>
      <dgm:spPr/>
      <dgm:t>
        <a:bodyPr/>
        <a:lstStyle/>
        <a:p>
          <a:endParaRPr lang="zh-CN" altLang="en-US" sz="2000">
            <a:solidFill>
              <a:schemeClr val="tx1"/>
            </a:solidFill>
          </a:endParaRPr>
        </a:p>
      </dgm:t>
    </dgm:pt>
    <dgm:pt modelId="{633D6158-62E1-4CDD-BF84-25DB8040599D}" type="pres">
      <dgm:prSet presAssocID="{16737E65-63A5-4B78-AAC3-5E6A818B5361}" presName="layout" presStyleCnt="0">
        <dgm:presLayoutVars>
          <dgm:chMax/>
          <dgm:chPref/>
          <dgm:dir/>
          <dgm:resizeHandles/>
        </dgm:presLayoutVars>
      </dgm:prSet>
      <dgm:spPr/>
      <dgm:t>
        <a:bodyPr/>
        <a:lstStyle/>
        <a:p>
          <a:endParaRPr lang="zh-CN" altLang="en-US"/>
        </a:p>
      </dgm:t>
    </dgm:pt>
    <dgm:pt modelId="{27FB6AFA-9577-4B36-9387-BAA3A528AB84}" type="pres">
      <dgm:prSet presAssocID="{559DF51B-876B-4130-86AE-D16015ECB40A}" presName="root" presStyleCnt="0">
        <dgm:presLayoutVars>
          <dgm:chMax/>
          <dgm:chPref/>
        </dgm:presLayoutVars>
      </dgm:prSet>
      <dgm:spPr/>
      <dgm:t>
        <a:bodyPr/>
        <a:lstStyle/>
        <a:p>
          <a:endParaRPr lang="zh-CN" altLang="en-US"/>
        </a:p>
      </dgm:t>
    </dgm:pt>
    <dgm:pt modelId="{4C4E7029-D8EF-47A8-9D1D-9097026DA4BB}" type="pres">
      <dgm:prSet presAssocID="{559DF51B-876B-4130-86AE-D16015ECB40A}" presName="rootComposite" presStyleCnt="0">
        <dgm:presLayoutVars/>
      </dgm:prSet>
      <dgm:spPr/>
      <dgm:t>
        <a:bodyPr/>
        <a:lstStyle/>
        <a:p>
          <a:endParaRPr lang="zh-CN" altLang="en-US"/>
        </a:p>
      </dgm:t>
    </dgm:pt>
    <dgm:pt modelId="{90DFEAF9-D72B-4CBB-90ED-50A6FDD83602}" type="pres">
      <dgm:prSet presAssocID="{559DF51B-876B-4130-86AE-D16015ECB40A}" presName="ParentAccent" presStyleLbl="alignNode1" presStyleIdx="0" presStyleCnt="3"/>
      <dgm:spPr/>
      <dgm:t>
        <a:bodyPr/>
        <a:lstStyle/>
        <a:p>
          <a:endParaRPr lang="zh-CN" altLang="en-US"/>
        </a:p>
      </dgm:t>
    </dgm:pt>
    <dgm:pt modelId="{AE832A99-7F61-4DB8-B54B-2CD1DF034F87}" type="pres">
      <dgm:prSet presAssocID="{559DF51B-876B-4130-86AE-D16015ECB40A}" presName="ParentSmallAccent" presStyleLbl="fgAcc1" presStyleIdx="0" presStyleCnt="3"/>
      <dgm:spPr/>
      <dgm:t>
        <a:bodyPr/>
        <a:lstStyle/>
        <a:p>
          <a:endParaRPr lang="zh-CN" altLang="en-US"/>
        </a:p>
      </dgm:t>
    </dgm:pt>
    <dgm:pt modelId="{AA489012-4968-499E-A72D-E2595BABA3B5}" type="pres">
      <dgm:prSet presAssocID="{559DF51B-876B-4130-86AE-D16015ECB40A}" presName="Parent" presStyleLbl="revTx" presStyleIdx="0" presStyleCnt="3">
        <dgm:presLayoutVars>
          <dgm:chMax/>
          <dgm:chPref val="4"/>
          <dgm:bulletEnabled val="1"/>
        </dgm:presLayoutVars>
      </dgm:prSet>
      <dgm:spPr/>
      <dgm:t>
        <a:bodyPr/>
        <a:lstStyle/>
        <a:p>
          <a:endParaRPr lang="zh-CN" altLang="en-US"/>
        </a:p>
      </dgm:t>
    </dgm:pt>
    <dgm:pt modelId="{A05240AE-4A27-4E25-8AB8-23A1474D693F}" type="pres">
      <dgm:prSet presAssocID="{559DF51B-876B-4130-86AE-D16015ECB40A}" presName="childShape" presStyleCnt="0">
        <dgm:presLayoutVars>
          <dgm:chMax val="0"/>
          <dgm:chPref val="0"/>
        </dgm:presLayoutVars>
      </dgm:prSet>
      <dgm:spPr/>
      <dgm:t>
        <a:bodyPr/>
        <a:lstStyle/>
        <a:p>
          <a:endParaRPr lang="zh-CN" altLang="en-US"/>
        </a:p>
      </dgm:t>
    </dgm:pt>
    <dgm:pt modelId="{6C859E86-5224-49F5-ADDD-7392B10B6F9E}" type="pres">
      <dgm:prSet presAssocID="{C171808E-5D57-4E15-BBD6-3EE56A1B3ABC}" presName="root" presStyleCnt="0">
        <dgm:presLayoutVars>
          <dgm:chMax/>
          <dgm:chPref/>
        </dgm:presLayoutVars>
      </dgm:prSet>
      <dgm:spPr/>
      <dgm:t>
        <a:bodyPr/>
        <a:lstStyle/>
        <a:p>
          <a:endParaRPr lang="zh-CN" altLang="en-US"/>
        </a:p>
      </dgm:t>
    </dgm:pt>
    <dgm:pt modelId="{0BDC47AF-578E-4AF3-8FE7-93C2002AF759}" type="pres">
      <dgm:prSet presAssocID="{C171808E-5D57-4E15-BBD6-3EE56A1B3ABC}" presName="rootComposite" presStyleCnt="0">
        <dgm:presLayoutVars/>
      </dgm:prSet>
      <dgm:spPr/>
      <dgm:t>
        <a:bodyPr/>
        <a:lstStyle/>
        <a:p>
          <a:endParaRPr lang="zh-CN" altLang="en-US"/>
        </a:p>
      </dgm:t>
    </dgm:pt>
    <dgm:pt modelId="{11F3D4F9-949C-4A95-8522-40226F86CE29}" type="pres">
      <dgm:prSet presAssocID="{C171808E-5D57-4E15-BBD6-3EE56A1B3ABC}" presName="ParentAccent" presStyleLbl="alignNode1" presStyleIdx="1" presStyleCnt="3"/>
      <dgm:spPr/>
      <dgm:t>
        <a:bodyPr/>
        <a:lstStyle/>
        <a:p>
          <a:endParaRPr lang="zh-CN" altLang="en-US"/>
        </a:p>
      </dgm:t>
    </dgm:pt>
    <dgm:pt modelId="{5A376DA1-B118-49E4-8B15-934A9B5313DC}" type="pres">
      <dgm:prSet presAssocID="{C171808E-5D57-4E15-BBD6-3EE56A1B3ABC}" presName="ParentSmallAccent" presStyleLbl="fgAcc1" presStyleIdx="1" presStyleCnt="3"/>
      <dgm:spPr/>
      <dgm:t>
        <a:bodyPr/>
        <a:lstStyle/>
        <a:p>
          <a:endParaRPr lang="zh-CN" altLang="en-US"/>
        </a:p>
      </dgm:t>
    </dgm:pt>
    <dgm:pt modelId="{AF308586-E595-44BF-B527-062529E752A2}" type="pres">
      <dgm:prSet presAssocID="{C171808E-5D57-4E15-BBD6-3EE56A1B3ABC}" presName="Parent" presStyleLbl="revTx" presStyleIdx="1" presStyleCnt="3">
        <dgm:presLayoutVars>
          <dgm:chMax/>
          <dgm:chPref val="4"/>
          <dgm:bulletEnabled val="1"/>
        </dgm:presLayoutVars>
      </dgm:prSet>
      <dgm:spPr/>
      <dgm:t>
        <a:bodyPr/>
        <a:lstStyle/>
        <a:p>
          <a:endParaRPr lang="zh-CN" altLang="en-US"/>
        </a:p>
      </dgm:t>
    </dgm:pt>
    <dgm:pt modelId="{7A9B3DE8-D25D-4925-93D6-54D445D834F9}" type="pres">
      <dgm:prSet presAssocID="{C171808E-5D57-4E15-BBD6-3EE56A1B3ABC}" presName="childShape" presStyleCnt="0">
        <dgm:presLayoutVars>
          <dgm:chMax val="0"/>
          <dgm:chPref val="0"/>
        </dgm:presLayoutVars>
      </dgm:prSet>
      <dgm:spPr/>
      <dgm:t>
        <a:bodyPr/>
        <a:lstStyle/>
        <a:p>
          <a:endParaRPr lang="zh-CN" altLang="en-US"/>
        </a:p>
      </dgm:t>
    </dgm:pt>
    <dgm:pt modelId="{F9140257-FAE3-45B4-A9EB-B9252D79CD25}" type="pres">
      <dgm:prSet presAssocID="{55004457-3A9D-472A-B869-C27452006893}" presName="root" presStyleCnt="0">
        <dgm:presLayoutVars>
          <dgm:chMax/>
          <dgm:chPref/>
        </dgm:presLayoutVars>
      </dgm:prSet>
      <dgm:spPr/>
      <dgm:t>
        <a:bodyPr/>
        <a:lstStyle/>
        <a:p>
          <a:endParaRPr lang="zh-CN" altLang="en-US"/>
        </a:p>
      </dgm:t>
    </dgm:pt>
    <dgm:pt modelId="{12960E57-F130-4E52-AF39-9B783A1B3D05}" type="pres">
      <dgm:prSet presAssocID="{55004457-3A9D-472A-B869-C27452006893}" presName="rootComposite" presStyleCnt="0">
        <dgm:presLayoutVars/>
      </dgm:prSet>
      <dgm:spPr/>
      <dgm:t>
        <a:bodyPr/>
        <a:lstStyle/>
        <a:p>
          <a:endParaRPr lang="zh-CN" altLang="en-US"/>
        </a:p>
      </dgm:t>
    </dgm:pt>
    <dgm:pt modelId="{213EB7AA-8881-4AB8-AE2E-778BB86B1A9D}" type="pres">
      <dgm:prSet presAssocID="{55004457-3A9D-472A-B869-C27452006893}" presName="ParentAccent" presStyleLbl="alignNode1" presStyleIdx="2" presStyleCnt="3"/>
      <dgm:spPr/>
      <dgm:t>
        <a:bodyPr/>
        <a:lstStyle/>
        <a:p>
          <a:endParaRPr lang="zh-CN" altLang="en-US"/>
        </a:p>
      </dgm:t>
    </dgm:pt>
    <dgm:pt modelId="{3D23393C-5228-45B7-970E-FF7ED71CE064}" type="pres">
      <dgm:prSet presAssocID="{55004457-3A9D-472A-B869-C27452006893}" presName="ParentSmallAccent" presStyleLbl="fgAcc1" presStyleIdx="2" presStyleCnt="3"/>
      <dgm:spPr/>
      <dgm:t>
        <a:bodyPr/>
        <a:lstStyle/>
        <a:p>
          <a:endParaRPr lang="zh-CN" altLang="en-US"/>
        </a:p>
      </dgm:t>
    </dgm:pt>
    <dgm:pt modelId="{70A43EEE-8357-4005-9279-3BA0AF6D492B}" type="pres">
      <dgm:prSet presAssocID="{55004457-3A9D-472A-B869-C27452006893}" presName="Parent" presStyleLbl="revTx" presStyleIdx="2" presStyleCnt="3">
        <dgm:presLayoutVars>
          <dgm:chMax/>
          <dgm:chPref val="4"/>
          <dgm:bulletEnabled val="1"/>
        </dgm:presLayoutVars>
      </dgm:prSet>
      <dgm:spPr/>
      <dgm:t>
        <a:bodyPr/>
        <a:lstStyle/>
        <a:p>
          <a:endParaRPr lang="zh-CN" altLang="en-US"/>
        </a:p>
      </dgm:t>
    </dgm:pt>
    <dgm:pt modelId="{E81F88B6-082F-4F8B-A168-149D5E5E6D7D}" type="pres">
      <dgm:prSet presAssocID="{55004457-3A9D-472A-B869-C27452006893}" presName="childShape" presStyleCnt="0">
        <dgm:presLayoutVars>
          <dgm:chMax val="0"/>
          <dgm:chPref val="0"/>
        </dgm:presLayoutVars>
      </dgm:prSet>
      <dgm:spPr/>
      <dgm:t>
        <a:bodyPr/>
        <a:lstStyle/>
        <a:p>
          <a:endParaRPr lang="zh-CN" altLang="en-US"/>
        </a:p>
      </dgm:t>
    </dgm:pt>
  </dgm:ptLst>
  <dgm:cxnLst>
    <dgm:cxn modelId="{EC4A450A-108D-4C6A-9FCD-474285AE404D}" type="presOf" srcId="{C171808E-5D57-4E15-BBD6-3EE56A1B3ABC}" destId="{AF308586-E595-44BF-B527-062529E752A2}" srcOrd="0" destOrd="0" presId="urn:microsoft.com/office/officeart/2008/layout/SquareAccentList"/>
    <dgm:cxn modelId="{F585049A-4A8C-4A59-881E-3D0F4AB6481B}" srcId="{16737E65-63A5-4B78-AAC3-5E6A818B5361}" destId="{559DF51B-876B-4130-86AE-D16015ECB40A}" srcOrd="0" destOrd="0" parTransId="{9E6A1CD3-3C7C-43DF-A7A3-4BD29EED6404}" sibTransId="{277930DE-FAE3-494B-A82D-B0D93FD3BD88}"/>
    <dgm:cxn modelId="{77E2D1B4-BC87-43E9-9475-2B3F5BCA64EB}" type="presOf" srcId="{559DF51B-876B-4130-86AE-D16015ECB40A}" destId="{AA489012-4968-499E-A72D-E2595BABA3B5}" srcOrd="0" destOrd="0" presId="urn:microsoft.com/office/officeart/2008/layout/SquareAccentList"/>
    <dgm:cxn modelId="{ECD7DCC4-89F3-4DED-A714-820EE76B35C7}" type="presOf" srcId="{16737E65-63A5-4B78-AAC3-5E6A818B5361}" destId="{633D6158-62E1-4CDD-BF84-25DB8040599D}" srcOrd="0" destOrd="0" presId="urn:microsoft.com/office/officeart/2008/layout/SquareAccentList"/>
    <dgm:cxn modelId="{59385F5F-82E0-46A8-B81E-E8F516CF1F92}" srcId="{16737E65-63A5-4B78-AAC3-5E6A818B5361}" destId="{C171808E-5D57-4E15-BBD6-3EE56A1B3ABC}" srcOrd="1" destOrd="0" parTransId="{63FD2DBC-9479-4B83-A815-099512237708}" sibTransId="{9F197A25-189A-461E-8450-4D17D8DA43AB}"/>
    <dgm:cxn modelId="{1DB75D5D-F9CC-491C-B94E-1374C412FA1B}" type="presOf" srcId="{55004457-3A9D-472A-B869-C27452006893}" destId="{70A43EEE-8357-4005-9279-3BA0AF6D492B}" srcOrd="0" destOrd="0" presId="urn:microsoft.com/office/officeart/2008/layout/SquareAccentList"/>
    <dgm:cxn modelId="{1D79CFF0-35B5-4001-A5BD-380598C3672C}" srcId="{16737E65-63A5-4B78-AAC3-5E6A818B5361}" destId="{55004457-3A9D-472A-B869-C27452006893}" srcOrd="2" destOrd="0" parTransId="{236E94B5-3929-4A9A-89F6-CCCDD5FFB97C}" sibTransId="{02A83FA9-1F84-47FE-B889-EEF472FC6FAE}"/>
    <dgm:cxn modelId="{A8D56977-7962-4980-905B-EDF8A203A920}" type="presParOf" srcId="{633D6158-62E1-4CDD-BF84-25DB8040599D}" destId="{27FB6AFA-9577-4B36-9387-BAA3A528AB84}" srcOrd="0" destOrd="0" presId="urn:microsoft.com/office/officeart/2008/layout/SquareAccentList"/>
    <dgm:cxn modelId="{9E1B9350-66AA-4386-99FB-C83262B3C098}" type="presParOf" srcId="{27FB6AFA-9577-4B36-9387-BAA3A528AB84}" destId="{4C4E7029-D8EF-47A8-9D1D-9097026DA4BB}" srcOrd="0" destOrd="0" presId="urn:microsoft.com/office/officeart/2008/layout/SquareAccentList"/>
    <dgm:cxn modelId="{240BED09-390E-417F-B24F-FA62E4B19F23}" type="presParOf" srcId="{4C4E7029-D8EF-47A8-9D1D-9097026DA4BB}" destId="{90DFEAF9-D72B-4CBB-90ED-50A6FDD83602}" srcOrd="0" destOrd="0" presId="urn:microsoft.com/office/officeart/2008/layout/SquareAccentList"/>
    <dgm:cxn modelId="{51656F6C-335D-40FF-A184-B25A19CAE8FC}" type="presParOf" srcId="{4C4E7029-D8EF-47A8-9D1D-9097026DA4BB}" destId="{AE832A99-7F61-4DB8-B54B-2CD1DF034F87}" srcOrd="1" destOrd="0" presId="urn:microsoft.com/office/officeart/2008/layout/SquareAccentList"/>
    <dgm:cxn modelId="{7C0EBB8C-2210-4997-BFCA-8E31505D0150}" type="presParOf" srcId="{4C4E7029-D8EF-47A8-9D1D-9097026DA4BB}" destId="{AA489012-4968-499E-A72D-E2595BABA3B5}" srcOrd="2" destOrd="0" presId="urn:microsoft.com/office/officeart/2008/layout/SquareAccentList"/>
    <dgm:cxn modelId="{0B5D5B6A-2C81-44CE-9ADE-094CFA1F3D5B}" type="presParOf" srcId="{27FB6AFA-9577-4B36-9387-BAA3A528AB84}" destId="{A05240AE-4A27-4E25-8AB8-23A1474D693F}" srcOrd="1" destOrd="0" presId="urn:microsoft.com/office/officeart/2008/layout/SquareAccentList"/>
    <dgm:cxn modelId="{76EB4DFD-D5B6-4E7C-881A-D233AF75D3B0}" type="presParOf" srcId="{633D6158-62E1-4CDD-BF84-25DB8040599D}" destId="{6C859E86-5224-49F5-ADDD-7392B10B6F9E}" srcOrd="1" destOrd="0" presId="urn:microsoft.com/office/officeart/2008/layout/SquareAccentList"/>
    <dgm:cxn modelId="{F591CEFA-A3BB-4278-A95A-2198E6E58F75}" type="presParOf" srcId="{6C859E86-5224-49F5-ADDD-7392B10B6F9E}" destId="{0BDC47AF-578E-4AF3-8FE7-93C2002AF759}" srcOrd="0" destOrd="0" presId="urn:microsoft.com/office/officeart/2008/layout/SquareAccentList"/>
    <dgm:cxn modelId="{D4017184-7D1E-474E-A839-12A2B2CAFF31}" type="presParOf" srcId="{0BDC47AF-578E-4AF3-8FE7-93C2002AF759}" destId="{11F3D4F9-949C-4A95-8522-40226F86CE29}" srcOrd="0" destOrd="0" presId="urn:microsoft.com/office/officeart/2008/layout/SquareAccentList"/>
    <dgm:cxn modelId="{0CD3B9BD-3FA4-4495-8AF9-0833D7B40098}" type="presParOf" srcId="{0BDC47AF-578E-4AF3-8FE7-93C2002AF759}" destId="{5A376DA1-B118-49E4-8B15-934A9B5313DC}" srcOrd="1" destOrd="0" presId="urn:microsoft.com/office/officeart/2008/layout/SquareAccentList"/>
    <dgm:cxn modelId="{7408857B-E025-4CE1-BA07-1BAAC72482E3}" type="presParOf" srcId="{0BDC47AF-578E-4AF3-8FE7-93C2002AF759}" destId="{AF308586-E595-44BF-B527-062529E752A2}" srcOrd="2" destOrd="0" presId="urn:microsoft.com/office/officeart/2008/layout/SquareAccentList"/>
    <dgm:cxn modelId="{CF26F836-B72F-448A-820D-77A30C18396A}" type="presParOf" srcId="{6C859E86-5224-49F5-ADDD-7392B10B6F9E}" destId="{7A9B3DE8-D25D-4925-93D6-54D445D834F9}" srcOrd="1" destOrd="0" presId="urn:microsoft.com/office/officeart/2008/layout/SquareAccentList"/>
    <dgm:cxn modelId="{410EEE6A-DABF-4627-8D94-D376B553745A}" type="presParOf" srcId="{633D6158-62E1-4CDD-BF84-25DB8040599D}" destId="{F9140257-FAE3-45B4-A9EB-B9252D79CD25}" srcOrd="2" destOrd="0" presId="urn:microsoft.com/office/officeart/2008/layout/SquareAccentList"/>
    <dgm:cxn modelId="{773EE894-6445-4F34-9DE5-9CE9D000025A}" type="presParOf" srcId="{F9140257-FAE3-45B4-A9EB-B9252D79CD25}" destId="{12960E57-F130-4E52-AF39-9B783A1B3D05}" srcOrd="0" destOrd="0" presId="urn:microsoft.com/office/officeart/2008/layout/SquareAccentList"/>
    <dgm:cxn modelId="{A8E5860F-A3FB-4610-B5EB-FE006522B671}" type="presParOf" srcId="{12960E57-F130-4E52-AF39-9B783A1B3D05}" destId="{213EB7AA-8881-4AB8-AE2E-778BB86B1A9D}" srcOrd="0" destOrd="0" presId="urn:microsoft.com/office/officeart/2008/layout/SquareAccentList"/>
    <dgm:cxn modelId="{3CF0566C-FCC1-4F92-9527-1C2C32B7E70B}" type="presParOf" srcId="{12960E57-F130-4E52-AF39-9B783A1B3D05}" destId="{3D23393C-5228-45B7-970E-FF7ED71CE064}" srcOrd="1" destOrd="0" presId="urn:microsoft.com/office/officeart/2008/layout/SquareAccentList"/>
    <dgm:cxn modelId="{6B54D4AF-239E-422B-8D79-F18A6EBC9DEB}" type="presParOf" srcId="{12960E57-F130-4E52-AF39-9B783A1B3D05}" destId="{70A43EEE-8357-4005-9279-3BA0AF6D492B}" srcOrd="2" destOrd="0" presId="urn:microsoft.com/office/officeart/2008/layout/SquareAccentList"/>
    <dgm:cxn modelId="{81B756E5-ACCA-4E65-A1A7-9FD423764488}" type="presParOf" srcId="{F9140257-FAE3-45B4-A9EB-B9252D79CD25}" destId="{E81F88B6-082F-4F8B-A168-149D5E5E6D7D}"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C9E988-AA4C-4298-8B75-917935BA1C97}"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zh-CN" altLang="en-US"/>
        </a:p>
      </dgm:t>
    </dgm:pt>
    <dgm:pt modelId="{CD3A7A68-7383-4946-9A50-0EAE952457D9}">
      <dgm:prSet phldrT="[文本]" custT="1"/>
      <dgm:spPr/>
      <dgm:t>
        <a:bodyPr/>
        <a:lstStyle/>
        <a:p>
          <a:r>
            <a:rPr lang="zh-CN" altLang="en-US" sz="3200" dirty="0"/>
            <a:t>整流线性</a:t>
          </a:r>
          <a:r>
            <a:rPr lang="zh-CN" altLang="en-US" sz="3200" dirty="0" smtClean="0"/>
            <a:t>单元</a:t>
          </a:r>
          <a:endParaRPr lang="zh-CN" altLang="en-US" sz="3200" dirty="0"/>
        </a:p>
      </dgm:t>
    </dgm:pt>
    <dgm:pt modelId="{08C97BAE-9CE1-4AD7-8CC3-8615665F8EF0}" type="parTrans" cxnId="{6DC1152F-DC8E-4E96-B39E-5EEFE711DFB1}">
      <dgm:prSet/>
      <dgm:spPr/>
      <dgm:t>
        <a:bodyPr/>
        <a:lstStyle/>
        <a:p>
          <a:endParaRPr lang="zh-CN" altLang="en-US"/>
        </a:p>
      </dgm:t>
    </dgm:pt>
    <dgm:pt modelId="{42B82487-7939-41EF-9217-CD4608DD8F8D}" type="sibTrans" cxnId="{6DC1152F-DC8E-4E96-B39E-5EEFE711DFB1}">
      <dgm:prSet/>
      <dgm:spPr/>
      <dgm:t>
        <a:bodyPr/>
        <a:lstStyle/>
        <a:p>
          <a:endParaRPr lang="zh-CN" altLang="en-US"/>
        </a:p>
      </dgm:t>
    </dgm:pt>
    <mc:AlternateContent xmlns:mc="http://schemas.openxmlformats.org/markup-compatibility/2006" xmlns:a14="http://schemas.microsoft.com/office/drawing/2010/main">
      <mc:Choice Requires="a14">
        <dgm:pt modelId="{FD718773-B3D3-4034-8749-047C922E23CE}">
          <dgm:prSet phldrT="[文本]" custT="1"/>
          <dgm:spPr/>
          <dgm:t>
            <a:bodyPr/>
            <a:lstStyle/>
            <a:p>
              <a:r>
                <a:rPr lang="zh-CN" altLang="en-US" sz="2400" dirty="0"/>
                <a:t>整流线性单元使用激活函数</a:t>
              </a:r>
              <a14:m>
                <m:oMath xmlns:m="http://schemas.openxmlformats.org/officeDocument/2006/math">
                  <m:r>
                    <a:rPr lang="en-US" altLang="zh-CN" sz="2400" b="0" i="1" smtClean="0">
                      <a:latin typeface="Cambria Math" panose="02040503050406030204" pitchFamily="18" charset="0"/>
                    </a:rPr>
                    <m:t>𝑔</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𝑧</m:t>
                      </m:r>
                    </m:e>
                  </m:d>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max</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𝑧</m:t>
                  </m:r>
                  <m:r>
                    <a:rPr lang="en-US" altLang="zh-CN" sz="2400" b="0" i="1" smtClean="0">
                      <a:latin typeface="Cambria Math" panose="02040503050406030204" pitchFamily="18" charset="0"/>
                    </a:rPr>
                    <m:t>)</m:t>
                  </m:r>
                </m:oMath>
              </a14:m>
              <a:endParaRPr lang="zh-CN" altLang="en-US" sz="2400" dirty="0"/>
            </a:p>
          </dgm:t>
        </dgm:pt>
      </mc:Choice>
      <mc:Fallback xmlns="">
        <dgm:pt modelId="{FD718773-B3D3-4034-8749-047C922E23CE}">
          <dgm:prSet phldrT="[文本]" custT="1"/>
          <dgm:spPr/>
          <dgm:t>
            <a:bodyPr/>
            <a:lstStyle/>
            <a:p>
              <a:r>
                <a:rPr lang="zh-CN" altLang="en-US" sz="2400" dirty="0"/>
                <a:t>整流线性单元使用激活函数</a:t>
              </a:r>
              <a:r>
                <a:rPr lang="en-US" altLang="zh-CN" sz="2400" b="0" i="0" smtClean="0">
                  <a:latin typeface="Cambria Math" panose="02040503050406030204" pitchFamily="18" charset="0"/>
                </a:rPr>
                <a:t>𝑔(𝑧)=max⁡(0,𝑧)</a:t>
              </a:r>
              <a:endParaRPr lang="zh-CN" altLang="en-US" sz="2400" dirty="0"/>
            </a:p>
          </dgm:t>
        </dgm:pt>
      </mc:Fallback>
    </mc:AlternateContent>
    <dgm:pt modelId="{D7DBCD7A-4374-4DAC-ACE5-7213B29DFD85}" type="parTrans" cxnId="{C5558DE0-8852-40AC-BD0E-9D144DAEF7E9}">
      <dgm:prSet/>
      <dgm:spPr/>
      <dgm:t>
        <a:bodyPr/>
        <a:lstStyle/>
        <a:p>
          <a:endParaRPr lang="zh-CN" altLang="en-US"/>
        </a:p>
      </dgm:t>
    </dgm:pt>
    <dgm:pt modelId="{259FCF59-CB88-47CF-9B5D-FBB4811D839E}" type="sibTrans" cxnId="{C5558DE0-8852-40AC-BD0E-9D144DAEF7E9}">
      <dgm:prSet/>
      <dgm:spPr/>
      <dgm:t>
        <a:bodyPr/>
        <a:lstStyle/>
        <a:p>
          <a:endParaRPr lang="zh-CN" altLang="en-US"/>
        </a:p>
      </dgm:t>
    </dgm:pt>
    <dgm:pt modelId="{30502FAA-D576-484B-8389-EA0F035F5052}">
      <dgm:prSet phldrT="[文本]" custT="1"/>
      <dgm:spPr/>
      <dgm:t>
        <a:bodyPr/>
        <a:lstStyle/>
        <a:p>
          <a:r>
            <a:rPr lang="zh-CN" altLang="en-US" sz="2400" dirty="0"/>
            <a:t>与线性单元类似，易于优化</a:t>
          </a:r>
        </a:p>
      </dgm:t>
    </dgm:pt>
    <dgm:pt modelId="{87B2219C-32E9-4971-968C-B3B0C1FE961F}" type="parTrans" cxnId="{9E2E8423-4A17-4322-B556-D47F42D895DC}">
      <dgm:prSet/>
      <dgm:spPr/>
      <dgm:t>
        <a:bodyPr/>
        <a:lstStyle/>
        <a:p>
          <a:endParaRPr lang="zh-CN" altLang="en-US"/>
        </a:p>
      </dgm:t>
    </dgm:pt>
    <dgm:pt modelId="{DA1890EB-02AE-4D26-A63A-D745AA6997C0}" type="sibTrans" cxnId="{9E2E8423-4A17-4322-B556-D47F42D895DC}">
      <dgm:prSet/>
      <dgm:spPr/>
      <dgm:t>
        <a:bodyPr/>
        <a:lstStyle/>
        <a:p>
          <a:endParaRPr lang="zh-CN" altLang="en-US"/>
        </a:p>
      </dgm:t>
    </dgm:pt>
    <dgm:pt modelId="{C0EB76F0-4F12-4BA4-BDD1-69F544781124}">
      <dgm:prSet phldrT="[文本]" custT="1"/>
      <dgm:spPr/>
      <dgm:t>
        <a:bodyPr/>
        <a:lstStyle/>
        <a:p>
          <a:r>
            <a:rPr lang="zh-CN" altLang="en-US" sz="2400" dirty="0"/>
            <a:t>处于激活时导数保持较大，梯度大且一致</a:t>
          </a:r>
        </a:p>
      </dgm:t>
    </dgm:pt>
    <dgm:pt modelId="{4C094885-2F17-48EB-A7DC-F683E389B77B}" type="parTrans" cxnId="{13E4F2A3-D75B-41C5-A1F6-0446BFBFCC9A}">
      <dgm:prSet/>
      <dgm:spPr/>
      <dgm:t>
        <a:bodyPr/>
        <a:lstStyle/>
        <a:p>
          <a:endParaRPr lang="zh-CN" altLang="en-US"/>
        </a:p>
      </dgm:t>
    </dgm:pt>
    <dgm:pt modelId="{93C17A18-C049-4EBB-8D78-48ED7B1E2276}" type="sibTrans" cxnId="{13E4F2A3-D75B-41C5-A1F6-0446BFBFCC9A}">
      <dgm:prSet/>
      <dgm:spPr/>
      <dgm:t>
        <a:bodyPr/>
        <a:lstStyle/>
        <a:p>
          <a:endParaRPr lang="zh-CN" altLang="en-US"/>
        </a:p>
      </dgm:t>
    </dgm:pt>
    <mc:AlternateContent xmlns:mc="http://schemas.openxmlformats.org/markup-compatibility/2006" xmlns:a14="http://schemas.microsoft.com/office/drawing/2010/main">
      <mc:Choice Requires="a14">
        <dgm:pt modelId="{4EF19CF9-2706-4573-926C-916BE64AF856}">
          <dgm:prSet phldrT="[文本]" custT="1"/>
          <dgm:spPr/>
          <dgm:t>
            <a:bodyPr/>
            <a:lstStyle/>
            <a:p>
              <a:r>
                <a:rPr lang="zh-CN" altLang="en-US" sz="2400" dirty="0"/>
                <a:t>通常作用于仿射变换之上</a:t>
              </a:r>
              <a:r>
                <a:rPr lang="en-US" altLang="zh-CN" sz="2400" dirty="0"/>
                <a:t>:</a:t>
              </a:r>
              <a14:m>
                <m:oMath xmlns:m="http://schemas.openxmlformats.org/officeDocument/2006/math">
                  <m:r>
                    <a:rPr lang="en-US" altLang="zh-CN" sz="2400" b="1" i="1" smtClean="0">
                      <a:latin typeface="Cambria Math" panose="02040503050406030204" pitchFamily="18" charset="0"/>
                    </a:rPr>
                    <m:t>𝒉</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r>
                    <a:rPr lang="en-US" altLang="zh-CN" sz="2400" b="0"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𝑾</m:t>
                      </m:r>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𝒙</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oMath>
              </a14:m>
              <a:endParaRPr lang="zh-CN" altLang="en-US" sz="2400" dirty="0"/>
            </a:p>
          </dgm:t>
        </dgm:pt>
      </mc:Choice>
      <mc:Fallback xmlns="">
        <dgm:pt modelId="{4EF19CF9-2706-4573-926C-916BE64AF856}">
          <dgm:prSet phldrT="[文本]" custT="1"/>
          <dgm:spPr/>
          <dgm:t>
            <a:bodyPr/>
            <a:lstStyle/>
            <a:p>
              <a:r>
                <a:rPr lang="zh-CN" altLang="en-US" sz="2400" dirty="0"/>
                <a:t>通常作用于仿射变换之上</a:t>
              </a:r>
              <a:r>
                <a:rPr lang="en-US" altLang="zh-CN" sz="2400" dirty="0"/>
                <a:t>:</a:t>
              </a:r>
              <a:r>
                <a:rPr lang="en-US" altLang="zh-CN" sz="2400" b="1" i="0" smtClean="0">
                  <a:latin typeface="Cambria Math" panose="02040503050406030204" pitchFamily="18" charset="0"/>
                </a:rPr>
                <a:t>𝒉</a:t>
              </a:r>
              <a:r>
                <a:rPr lang="en-US" altLang="zh-CN" sz="2400" b="0" i="0" smtClean="0">
                  <a:latin typeface="Cambria Math" panose="02040503050406030204" pitchFamily="18" charset="0"/>
                </a:rPr>
                <a:t>=𝑔(</a:t>
              </a:r>
              <a:r>
                <a:rPr lang="en-US" altLang="zh-CN" sz="2400" b="1" i="0" smtClean="0">
                  <a:latin typeface="Cambria Math" panose="02040503050406030204" pitchFamily="18" charset="0"/>
                </a:rPr>
                <a:t>𝑾^𝑻 𝒙</a:t>
              </a:r>
              <a:r>
                <a:rPr lang="en-US" altLang="zh-CN" sz="2400" b="0" i="0" smtClean="0">
                  <a:latin typeface="Cambria Math" panose="02040503050406030204" pitchFamily="18" charset="0"/>
                </a:rPr>
                <a:t>+𝑏)</a:t>
              </a:r>
              <a:endParaRPr lang="zh-CN" altLang="en-US" sz="2400" dirty="0"/>
            </a:p>
          </dgm:t>
        </dgm:pt>
      </mc:Fallback>
    </mc:AlternateContent>
    <dgm:pt modelId="{6428F800-6B08-4AAE-8044-6CAA83679A49}" type="parTrans" cxnId="{A8958072-7877-4933-833E-6C1754D27FAE}">
      <dgm:prSet/>
      <dgm:spPr/>
      <dgm:t>
        <a:bodyPr/>
        <a:lstStyle/>
        <a:p>
          <a:endParaRPr lang="zh-CN" altLang="en-US"/>
        </a:p>
      </dgm:t>
    </dgm:pt>
    <dgm:pt modelId="{A2A0A46D-BBCD-4613-AA8C-7685ACA5080A}" type="sibTrans" cxnId="{A8958072-7877-4933-833E-6C1754D27FAE}">
      <dgm:prSet/>
      <dgm:spPr/>
      <dgm:t>
        <a:bodyPr/>
        <a:lstStyle/>
        <a:p>
          <a:endParaRPr lang="zh-CN" altLang="en-US"/>
        </a:p>
      </dgm:t>
    </dgm:pt>
    <dgm:pt modelId="{6896CDEA-1B08-400C-9225-99EA2B4775A1}">
      <dgm:prSet phldrT="[文本]" custT="1"/>
      <dgm:spPr/>
      <dgm:t>
        <a:bodyPr/>
        <a:lstStyle/>
        <a:p>
          <a:r>
            <a:rPr lang="en-US" altLang="zh-CN" sz="2400" b="1" dirty="0" smtClean="0"/>
            <a:t>b</a:t>
          </a:r>
          <a:r>
            <a:rPr lang="zh-CN" altLang="en-US" sz="2400" dirty="0" smtClean="0"/>
            <a:t>初始化为小的正值，如</a:t>
          </a:r>
          <a:r>
            <a:rPr lang="en-US" altLang="zh-CN" sz="2400" dirty="0" smtClean="0"/>
            <a:t>0.1</a:t>
          </a:r>
          <a:endParaRPr lang="zh-CN" altLang="en-US" sz="2400" dirty="0"/>
        </a:p>
      </dgm:t>
    </dgm:pt>
    <dgm:pt modelId="{352B2DB6-4AB7-48BA-884D-A5566F52E79C}" type="parTrans" cxnId="{17C93951-AE30-4F76-B0A7-76C7FF72A3AF}">
      <dgm:prSet/>
      <dgm:spPr/>
      <dgm:t>
        <a:bodyPr/>
        <a:lstStyle/>
        <a:p>
          <a:endParaRPr lang="zh-CN" altLang="en-US"/>
        </a:p>
      </dgm:t>
    </dgm:pt>
    <dgm:pt modelId="{AF99BF18-7D73-4B05-BC05-98FF220AE393}" type="sibTrans" cxnId="{17C93951-AE30-4F76-B0A7-76C7FF72A3AF}">
      <dgm:prSet/>
      <dgm:spPr/>
      <dgm:t>
        <a:bodyPr/>
        <a:lstStyle/>
        <a:p>
          <a:endParaRPr lang="zh-CN" altLang="en-US"/>
        </a:p>
      </dgm:t>
    </dgm:pt>
    <dgm:pt modelId="{5A73371F-CE52-4678-8897-93A08C234B3D}" type="pres">
      <dgm:prSet presAssocID="{16C9E988-AA4C-4298-8B75-917935BA1C97}" presName="Name0" presStyleCnt="0">
        <dgm:presLayoutVars>
          <dgm:dir/>
          <dgm:animLvl val="lvl"/>
          <dgm:resizeHandles val="exact"/>
        </dgm:presLayoutVars>
      </dgm:prSet>
      <dgm:spPr/>
      <dgm:t>
        <a:bodyPr/>
        <a:lstStyle/>
        <a:p>
          <a:endParaRPr lang="zh-CN" altLang="en-US"/>
        </a:p>
      </dgm:t>
    </dgm:pt>
    <dgm:pt modelId="{37C5A721-8C32-4D74-83D9-96010BBA455C}" type="pres">
      <dgm:prSet presAssocID="{CD3A7A68-7383-4946-9A50-0EAE952457D9}" presName="composite" presStyleCnt="0"/>
      <dgm:spPr/>
      <dgm:t>
        <a:bodyPr/>
        <a:lstStyle/>
        <a:p>
          <a:endParaRPr lang="zh-CN" altLang="en-US"/>
        </a:p>
      </dgm:t>
    </dgm:pt>
    <dgm:pt modelId="{67DB2E06-5A22-4895-A03F-33F7676B9F7C}" type="pres">
      <dgm:prSet presAssocID="{CD3A7A68-7383-4946-9A50-0EAE952457D9}" presName="parTx" presStyleLbl="alignNode1" presStyleIdx="0" presStyleCnt="1" custScaleY="100000">
        <dgm:presLayoutVars>
          <dgm:chMax val="0"/>
          <dgm:chPref val="0"/>
          <dgm:bulletEnabled val="1"/>
        </dgm:presLayoutVars>
      </dgm:prSet>
      <dgm:spPr/>
      <dgm:t>
        <a:bodyPr/>
        <a:lstStyle/>
        <a:p>
          <a:endParaRPr lang="zh-CN" altLang="en-US"/>
        </a:p>
      </dgm:t>
    </dgm:pt>
    <dgm:pt modelId="{3A526225-8CDC-4420-9A42-E051D59A879C}" type="pres">
      <dgm:prSet presAssocID="{CD3A7A68-7383-4946-9A50-0EAE952457D9}" presName="desTx" presStyleLbl="alignAccFollowNode1" presStyleIdx="0" presStyleCnt="1" custScaleY="124183">
        <dgm:presLayoutVars>
          <dgm:bulletEnabled val="1"/>
        </dgm:presLayoutVars>
      </dgm:prSet>
      <dgm:spPr/>
      <dgm:t>
        <a:bodyPr/>
        <a:lstStyle/>
        <a:p>
          <a:endParaRPr lang="zh-CN" altLang="en-US"/>
        </a:p>
      </dgm:t>
    </dgm:pt>
  </dgm:ptLst>
  <dgm:cxnLst>
    <dgm:cxn modelId="{9E2E8423-4A17-4322-B556-D47F42D895DC}" srcId="{CD3A7A68-7383-4946-9A50-0EAE952457D9}" destId="{30502FAA-D576-484B-8389-EA0F035F5052}" srcOrd="1" destOrd="0" parTransId="{87B2219C-32E9-4971-968C-B3B0C1FE961F}" sibTransId="{DA1890EB-02AE-4D26-A63A-D745AA6997C0}"/>
    <dgm:cxn modelId="{17C93951-AE30-4F76-B0A7-76C7FF72A3AF}" srcId="{4EF19CF9-2706-4573-926C-916BE64AF856}" destId="{6896CDEA-1B08-400C-9225-99EA2B4775A1}" srcOrd="0" destOrd="0" parTransId="{352B2DB6-4AB7-48BA-884D-A5566F52E79C}" sibTransId="{AF99BF18-7D73-4B05-BC05-98FF220AE393}"/>
    <dgm:cxn modelId="{A8958072-7877-4933-833E-6C1754D27FAE}" srcId="{CD3A7A68-7383-4946-9A50-0EAE952457D9}" destId="{4EF19CF9-2706-4573-926C-916BE64AF856}" srcOrd="3" destOrd="0" parTransId="{6428F800-6B08-4AAE-8044-6CAA83679A49}" sibTransId="{A2A0A46D-BBCD-4613-AA8C-7685ACA5080A}"/>
    <dgm:cxn modelId="{8F89D231-AE3B-49B2-96A7-CCE93C4F1ECA}" type="presOf" srcId="{16C9E988-AA4C-4298-8B75-917935BA1C97}" destId="{5A73371F-CE52-4678-8897-93A08C234B3D}" srcOrd="0" destOrd="0" presId="urn:microsoft.com/office/officeart/2005/8/layout/hList1"/>
    <dgm:cxn modelId="{24E9D665-FD8D-49BD-B200-223CC36CDC95}" type="presOf" srcId="{C0EB76F0-4F12-4BA4-BDD1-69F544781124}" destId="{3A526225-8CDC-4420-9A42-E051D59A879C}" srcOrd="0" destOrd="2" presId="urn:microsoft.com/office/officeart/2005/8/layout/hList1"/>
    <dgm:cxn modelId="{46D90A34-B65F-4093-93AE-7FC235E4C4B8}" type="presOf" srcId="{30502FAA-D576-484B-8389-EA0F035F5052}" destId="{3A526225-8CDC-4420-9A42-E051D59A879C}" srcOrd="0" destOrd="1" presId="urn:microsoft.com/office/officeart/2005/8/layout/hList1"/>
    <dgm:cxn modelId="{C5558DE0-8852-40AC-BD0E-9D144DAEF7E9}" srcId="{CD3A7A68-7383-4946-9A50-0EAE952457D9}" destId="{FD718773-B3D3-4034-8749-047C922E23CE}" srcOrd="0" destOrd="0" parTransId="{D7DBCD7A-4374-4DAC-ACE5-7213B29DFD85}" sibTransId="{259FCF59-CB88-47CF-9B5D-FBB4811D839E}"/>
    <dgm:cxn modelId="{13E4F2A3-D75B-41C5-A1F6-0446BFBFCC9A}" srcId="{CD3A7A68-7383-4946-9A50-0EAE952457D9}" destId="{C0EB76F0-4F12-4BA4-BDD1-69F544781124}" srcOrd="2" destOrd="0" parTransId="{4C094885-2F17-48EB-A7DC-F683E389B77B}" sibTransId="{93C17A18-C049-4EBB-8D78-48ED7B1E2276}"/>
    <dgm:cxn modelId="{6DC1152F-DC8E-4E96-B39E-5EEFE711DFB1}" srcId="{16C9E988-AA4C-4298-8B75-917935BA1C97}" destId="{CD3A7A68-7383-4946-9A50-0EAE952457D9}" srcOrd="0" destOrd="0" parTransId="{08C97BAE-9CE1-4AD7-8CC3-8615665F8EF0}" sibTransId="{42B82487-7939-41EF-9217-CD4608DD8F8D}"/>
    <dgm:cxn modelId="{F13F2689-EEC6-476D-B61D-D9F27E40C3D7}" type="presOf" srcId="{FD718773-B3D3-4034-8749-047C922E23CE}" destId="{3A526225-8CDC-4420-9A42-E051D59A879C}" srcOrd="0" destOrd="0" presId="urn:microsoft.com/office/officeart/2005/8/layout/hList1"/>
    <dgm:cxn modelId="{2E72DF0B-B0F3-496B-A8C7-67EA5E5FCB9D}" type="presOf" srcId="{CD3A7A68-7383-4946-9A50-0EAE952457D9}" destId="{67DB2E06-5A22-4895-A03F-33F7676B9F7C}" srcOrd="0" destOrd="0" presId="urn:microsoft.com/office/officeart/2005/8/layout/hList1"/>
    <dgm:cxn modelId="{9D9666C9-3BE6-4FE6-8542-440A131A083D}" type="presOf" srcId="{4EF19CF9-2706-4573-926C-916BE64AF856}" destId="{3A526225-8CDC-4420-9A42-E051D59A879C}" srcOrd="0" destOrd="3" presId="urn:microsoft.com/office/officeart/2005/8/layout/hList1"/>
    <dgm:cxn modelId="{06E8C3F5-B9B3-4AEB-9B41-437DEEAAC72C}" type="presOf" srcId="{6896CDEA-1B08-400C-9225-99EA2B4775A1}" destId="{3A526225-8CDC-4420-9A42-E051D59A879C}" srcOrd="0" destOrd="4" presId="urn:microsoft.com/office/officeart/2005/8/layout/hList1"/>
    <dgm:cxn modelId="{5856148D-BC85-4EBD-9D56-69F19A2B8E88}" type="presParOf" srcId="{5A73371F-CE52-4678-8897-93A08C234B3D}" destId="{37C5A721-8C32-4D74-83D9-96010BBA455C}" srcOrd="0" destOrd="0" presId="urn:microsoft.com/office/officeart/2005/8/layout/hList1"/>
    <dgm:cxn modelId="{932E848F-A27C-40D9-A228-7256FFB4A27E}" type="presParOf" srcId="{37C5A721-8C32-4D74-83D9-96010BBA455C}" destId="{67DB2E06-5A22-4895-A03F-33F7676B9F7C}" srcOrd="0" destOrd="0" presId="urn:microsoft.com/office/officeart/2005/8/layout/hList1"/>
    <dgm:cxn modelId="{25101A5B-9778-4B9B-BBDA-FABBD3FAFC1F}" type="presParOf" srcId="{37C5A721-8C32-4D74-83D9-96010BBA455C}" destId="{3A526225-8CDC-4420-9A42-E051D59A879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C9E988-AA4C-4298-8B75-917935BA1C97}"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zh-CN" altLang="en-US"/>
        </a:p>
      </dgm:t>
    </dgm:pt>
    <dgm:pt modelId="{CD3A7A68-7383-4946-9A50-0EAE952457D9}">
      <dgm:prSet phldrT="[文本]" custT="1"/>
      <dgm:spPr/>
      <dgm:t>
        <a:bodyPr/>
        <a:lstStyle/>
        <a:p>
          <a:r>
            <a:rPr lang="zh-CN" altLang="en-US" sz="3200" dirty="0"/>
            <a:t>整流线性</a:t>
          </a:r>
          <a:r>
            <a:rPr lang="zh-CN" altLang="en-US" sz="3200" dirty="0" smtClean="0"/>
            <a:t>单元</a:t>
          </a:r>
          <a:endParaRPr lang="zh-CN" altLang="en-US" sz="3200" dirty="0"/>
        </a:p>
      </dgm:t>
    </dgm:pt>
    <dgm:pt modelId="{08C97BAE-9CE1-4AD7-8CC3-8615665F8EF0}" type="parTrans" cxnId="{6DC1152F-DC8E-4E96-B39E-5EEFE711DFB1}">
      <dgm:prSet/>
      <dgm:spPr/>
      <dgm:t>
        <a:bodyPr/>
        <a:lstStyle/>
        <a:p>
          <a:endParaRPr lang="zh-CN" altLang="en-US"/>
        </a:p>
      </dgm:t>
    </dgm:pt>
    <dgm:pt modelId="{42B82487-7939-41EF-9217-CD4608DD8F8D}" type="sibTrans" cxnId="{6DC1152F-DC8E-4E96-B39E-5EEFE711DFB1}">
      <dgm:prSet/>
      <dgm:spPr/>
      <dgm:t>
        <a:bodyPr/>
        <a:lstStyle/>
        <a:p>
          <a:endParaRPr lang="zh-CN" altLang="en-US"/>
        </a:p>
      </dgm:t>
    </dgm:pt>
    <dgm:pt modelId="{FD718773-B3D3-4034-8749-047C922E23CE}">
      <dgm:prSet phldrT="[文本]" custT="1"/>
      <dgm:spPr>
        <a:blipFill>
          <a:blip xmlns:r="http://schemas.openxmlformats.org/officeDocument/2006/relationships" r:embed="rId1"/>
          <a:stretch>
            <a:fillRect l="-1212" t="-171"/>
          </a:stretch>
        </a:blipFill>
      </dgm:spPr>
      <dgm:t>
        <a:bodyPr/>
        <a:lstStyle/>
        <a:p>
          <a:r>
            <a:rPr lang="zh-CN" altLang="en-US">
              <a:noFill/>
            </a:rPr>
            <a:t> </a:t>
          </a:r>
        </a:p>
      </dgm:t>
    </dgm:pt>
    <dgm:pt modelId="{D7DBCD7A-4374-4DAC-ACE5-7213B29DFD85}" type="parTrans" cxnId="{C5558DE0-8852-40AC-BD0E-9D144DAEF7E9}">
      <dgm:prSet/>
      <dgm:spPr/>
      <dgm:t>
        <a:bodyPr/>
        <a:lstStyle/>
        <a:p>
          <a:endParaRPr lang="zh-CN" altLang="en-US"/>
        </a:p>
      </dgm:t>
    </dgm:pt>
    <dgm:pt modelId="{259FCF59-CB88-47CF-9B5D-FBB4811D839E}" type="sibTrans" cxnId="{C5558DE0-8852-40AC-BD0E-9D144DAEF7E9}">
      <dgm:prSet/>
      <dgm:spPr/>
      <dgm:t>
        <a:bodyPr/>
        <a:lstStyle/>
        <a:p>
          <a:endParaRPr lang="zh-CN" altLang="en-US"/>
        </a:p>
      </dgm:t>
    </dgm:pt>
    <dgm:pt modelId="{30502FAA-D576-484B-8389-EA0F035F5052}">
      <dgm:prSet phldrT="[文本]" custT="1"/>
      <dgm:spPr/>
      <dgm:t>
        <a:bodyPr/>
        <a:lstStyle/>
        <a:p>
          <a:r>
            <a:rPr lang="zh-CN" altLang="en-US">
              <a:noFill/>
            </a:rPr>
            <a:t> </a:t>
          </a:r>
        </a:p>
      </dgm:t>
    </dgm:pt>
    <dgm:pt modelId="{87B2219C-32E9-4971-968C-B3B0C1FE961F}" type="parTrans" cxnId="{9E2E8423-4A17-4322-B556-D47F42D895DC}">
      <dgm:prSet/>
      <dgm:spPr/>
      <dgm:t>
        <a:bodyPr/>
        <a:lstStyle/>
        <a:p>
          <a:endParaRPr lang="zh-CN" altLang="en-US"/>
        </a:p>
      </dgm:t>
    </dgm:pt>
    <dgm:pt modelId="{DA1890EB-02AE-4D26-A63A-D745AA6997C0}" type="sibTrans" cxnId="{9E2E8423-4A17-4322-B556-D47F42D895DC}">
      <dgm:prSet/>
      <dgm:spPr/>
      <dgm:t>
        <a:bodyPr/>
        <a:lstStyle/>
        <a:p>
          <a:endParaRPr lang="zh-CN" altLang="en-US"/>
        </a:p>
      </dgm:t>
    </dgm:pt>
    <dgm:pt modelId="{C0EB76F0-4F12-4BA4-BDD1-69F544781124}">
      <dgm:prSet phldrT="[文本]" custT="1"/>
      <dgm:spPr/>
      <dgm:t>
        <a:bodyPr/>
        <a:lstStyle/>
        <a:p>
          <a:r>
            <a:rPr lang="zh-CN" altLang="en-US">
              <a:noFill/>
            </a:rPr>
            <a:t> </a:t>
          </a:r>
        </a:p>
      </dgm:t>
    </dgm:pt>
    <dgm:pt modelId="{4C094885-2F17-48EB-A7DC-F683E389B77B}" type="parTrans" cxnId="{13E4F2A3-D75B-41C5-A1F6-0446BFBFCC9A}">
      <dgm:prSet/>
      <dgm:spPr/>
      <dgm:t>
        <a:bodyPr/>
        <a:lstStyle/>
        <a:p>
          <a:endParaRPr lang="zh-CN" altLang="en-US"/>
        </a:p>
      </dgm:t>
    </dgm:pt>
    <dgm:pt modelId="{93C17A18-C049-4EBB-8D78-48ED7B1E2276}" type="sibTrans" cxnId="{13E4F2A3-D75B-41C5-A1F6-0446BFBFCC9A}">
      <dgm:prSet/>
      <dgm:spPr/>
      <dgm:t>
        <a:bodyPr/>
        <a:lstStyle/>
        <a:p>
          <a:endParaRPr lang="zh-CN" altLang="en-US"/>
        </a:p>
      </dgm:t>
    </dgm:pt>
    <dgm:pt modelId="{4EF19CF9-2706-4573-926C-916BE64AF856}">
      <dgm:prSet phldrT="[文本]" custT="1"/>
      <dgm:spPr/>
      <dgm:t>
        <a:bodyPr/>
        <a:lstStyle/>
        <a:p>
          <a:r>
            <a:rPr lang="zh-CN" altLang="en-US">
              <a:noFill/>
            </a:rPr>
            <a:t> </a:t>
          </a:r>
        </a:p>
      </dgm:t>
    </dgm:pt>
    <dgm:pt modelId="{6428F800-6B08-4AAE-8044-6CAA83679A49}" type="parTrans" cxnId="{A8958072-7877-4933-833E-6C1754D27FAE}">
      <dgm:prSet/>
      <dgm:spPr/>
      <dgm:t>
        <a:bodyPr/>
        <a:lstStyle/>
        <a:p>
          <a:endParaRPr lang="zh-CN" altLang="en-US"/>
        </a:p>
      </dgm:t>
    </dgm:pt>
    <dgm:pt modelId="{A2A0A46D-BBCD-4613-AA8C-7685ACA5080A}" type="sibTrans" cxnId="{A8958072-7877-4933-833E-6C1754D27FAE}">
      <dgm:prSet/>
      <dgm:spPr/>
      <dgm:t>
        <a:bodyPr/>
        <a:lstStyle/>
        <a:p>
          <a:endParaRPr lang="zh-CN" altLang="en-US"/>
        </a:p>
      </dgm:t>
    </dgm:pt>
    <dgm:pt modelId="{6896CDEA-1B08-400C-9225-99EA2B4775A1}">
      <dgm:prSet phldrT="[文本]" custT="1"/>
      <dgm:spPr/>
      <dgm:t>
        <a:bodyPr/>
        <a:lstStyle/>
        <a:p>
          <a:r>
            <a:rPr lang="zh-CN" altLang="en-US">
              <a:noFill/>
            </a:rPr>
            <a:t> </a:t>
          </a:r>
        </a:p>
      </dgm:t>
    </dgm:pt>
    <dgm:pt modelId="{352B2DB6-4AB7-48BA-884D-A5566F52E79C}" type="parTrans" cxnId="{17C93951-AE30-4F76-B0A7-76C7FF72A3AF}">
      <dgm:prSet/>
      <dgm:spPr/>
      <dgm:t>
        <a:bodyPr/>
        <a:lstStyle/>
        <a:p>
          <a:endParaRPr lang="zh-CN" altLang="en-US"/>
        </a:p>
      </dgm:t>
    </dgm:pt>
    <dgm:pt modelId="{AF99BF18-7D73-4B05-BC05-98FF220AE393}" type="sibTrans" cxnId="{17C93951-AE30-4F76-B0A7-76C7FF72A3AF}">
      <dgm:prSet/>
      <dgm:spPr/>
      <dgm:t>
        <a:bodyPr/>
        <a:lstStyle/>
        <a:p>
          <a:endParaRPr lang="zh-CN" altLang="en-US"/>
        </a:p>
      </dgm:t>
    </dgm:pt>
    <dgm:pt modelId="{5A73371F-CE52-4678-8897-93A08C234B3D}" type="pres">
      <dgm:prSet presAssocID="{16C9E988-AA4C-4298-8B75-917935BA1C97}" presName="Name0" presStyleCnt="0">
        <dgm:presLayoutVars>
          <dgm:dir/>
          <dgm:animLvl val="lvl"/>
          <dgm:resizeHandles val="exact"/>
        </dgm:presLayoutVars>
      </dgm:prSet>
      <dgm:spPr/>
      <dgm:t>
        <a:bodyPr/>
        <a:lstStyle/>
        <a:p>
          <a:endParaRPr lang="zh-CN" altLang="en-US"/>
        </a:p>
      </dgm:t>
    </dgm:pt>
    <dgm:pt modelId="{37C5A721-8C32-4D74-83D9-96010BBA455C}" type="pres">
      <dgm:prSet presAssocID="{CD3A7A68-7383-4946-9A50-0EAE952457D9}" presName="composite" presStyleCnt="0"/>
      <dgm:spPr/>
      <dgm:t>
        <a:bodyPr/>
        <a:lstStyle/>
        <a:p>
          <a:endParaRPr lang="zh-CN" altLang="en-US"/>
        </a:p>
      </dgm:t>
    </dgm:pt>
    <dgm:pt modelId="{67DB2E06-5A22-4895-A03F-33F7676B9F7C}" type="pres">
      <dgm:prSet presAssocID="{CD3A7A68-7383-4946-9A50-0EAE952457D9}" presName="parTx" presStyleLbl="alignNode1" presStyleIdx="0" presStyleCnt="1" custScaleY="100000">
        <dgm:presLayoutVars>
          <dgm:chMax val="0"/>
          <dgm:chPref val="0"/>
          <dgm:bulletEnabled val="1"/>
        </dgm:presLayoutVars>
      </dgm:prSet>
      <dgm:spPr/>
      <dgm:t>
        <a:bodyPr/>
        <a:lstStyle/>
        <a:p>
          <a:endParaRPr lang="zh-CN" altLang="en-US"/>
        </a:p>
      </dgm:t>
    </dgm:pt>
    <dgm:pt modelId="{3A526225-8CDC-4420-9A42-E051D59A879C}" type="pres">
      <dgm:prSet presAssocID="{CD3A7A68-7383-4946-9A50-0EAE952457D9}" presName="desTx" presStyleLbl="alignAccFollowNode1" presStyleIdx="0" presStyleCnt="1" custScaleY="124183">
        <dgm:presLayoutVars>
          <dgm:bulletEnabled val="1"/>
        </dgm:presLayoutVars>
      </dgm:prSet>
      <dgm:spPr/>
      <dgm:t>
        <a:bodyPr/>
        <a:lstStyle/>
        <a:p>
          <a:endParaRPr lang="zh-CN" altLang="en-US"/>
        </a:p>
      </dgm:t>
    </dgm:pt>
  </dgm:ptLst>
  <dgm:cxnLst>
    <dgm:cxn modelId="{9E2E8423-4A17-4322-B556-D47F42D895DC}" srcId="{CD3A7A68-7383-4946-9A50-0EAE952457D9}" destId="{30502FAA-D576-484B-8389-EA0F035F5052}" srcOrd="1" destOrd="0" parTransId="{87B2219C-32E9-4971-968C-B3B0C1FE961F}" sibTransId="{DA1890EB-02AE-4D26-A63A-D745AA6997C0}"/>
    <dgm:cxn modelId="{17C93951-AE30-4F76-B0A7-76C7FF72A3AF}" srcId="{4EF19CF9-2706-4573-926C-916BE64AF856}" destId="{6896CDEA-1B08-400C-9225-99EA2B4775A1}" srcOrd="0" destOrd="0" parTransId="{352B2DB6-4AB7-48BA-884D-A5566F52E79C}" sibTransId="{AF99BF18-7D73-4B05-BC05-98FF220AE393}"/>
    <dgm:cxn modelId="{A8958072-7877-4933-833E-6C1754D27FAE}" srcId="{CD3A7A68-7383-4946-9A50-0EAE952457D9}" destId="{4EF19CF9-2706-4573-926C-916BE64AF856}" srcOrd="3" destOrd="0" parTransId="{6428F800-6B08-4AAE-8044-6CAA83679A49}" sibTransId="{A2A0A46D-BBCD-4613-AA8C-7685ACA5080A}"/>
    <dgm:cxn modelId="{8F89D231-AE3B-49B2-96A7-CCE93C4F1ECA}" type="presOf" srcId="{16C9E988-AA4C-4298-8B75-917935BA1C97}" destId="{5A73371F-CE52-4678-8897-93A08C234B3D}" srcOrd="0" destOrd="0" presId="urn:microsoft.com/office/officeart/2005/8/layout/hList1"/>
    <dgm:cxn modelId="{24E9D665-FD8D-49BD-B200-223CC36CDC95}" type="presOf" srcId="{C0EB76F0-4F12-4BA4-BDD1-69F544781124}" destId="{3A526225-8CDC-4420-9A42-E051D59A879C}" srcOrd="0" destOrd="2" presId="urn:microsoft.com/office/officeart/2005/8/layout/hList1"/>
    <dgm:cxn modelId="{46D90A34-B65F-4093-93AE-7FC235E4C4B8}" type="presOf" srcId="{30502FAA-D576-484B-8389-EA0F035F5052}" destId="{3A526225-8CDC-4420-9A42-E051D59A879C}" srcOrd="0" destOrd="1" presId="urn:microsoft.com/office/officeart/2005/8/layout/hList1"/>
    <dgm:cxn modelId="{C5558DE0-8852-40AC-BD0E-9D144DAEF7E9}" srcId="{CD3A7A68-7383-4946-9A50-0EAE952457D9}" destId="{FD718773-B3D3-4034-8749-047C922E23CE}" srcOrd="0" destOrd="0" parTransId="{D7DBCD7A-4374-4DAC-ACE5-7213B29DFD85}" sibTransId="{259FCF59-CB88-47CF-9B5D-FBB4811D839E}"/>
    <dgm:cxn modelId="{13E4F2A3-D75B-41C5-A1F6-0446BFBFCC9A}" srcId="{CD3A7A68-7383-4946-9A50-0EAE952457D9}" destId="{C0EB76F0-4F12-4BA4-BDD1-69F544781124}" srcOrd="2" destOrd="0" parTransId="{4C094885-2F17-48EB-A7DC-F683E389B77B}" sibTransId="{93C17A18-C049-4EBB-8D78-48ED7B1E2276}"/>
    <dgm:cxn modelId="{6DC1152F-DC8E-4E96-B39E-5EEFE711DFB1}" srcId="{16C9E988-AA4C-4298-8B75-917935BA1C97}" destId="{CD3A7A68-7383-4946-9A50-0EAE952457D9}" srcOrd="0" destOrd="0" parTransId="{08C97BAE-9CE1-4AD7-8CC3-8615665F8EF0}" sibTransId="{42B82487-7939-41EF-9217-CD4608DD8F8D}"/>
    <dgm:cxn modelId="{F13F2689-EEC6-476D-B61D-D9F27E40C3D7}" type="presOf" srcId="{FD718773-B3D3-4034-8749-047C922E23CE}" destId="{3A526225-8CDC-4420-9A42-E051D59A879C}" srcOrd="0" destOrd="0" presId="urn:microsoft.com/office/officeart/2005/8/layout/hList1"/>
    <dgm:cxn modelId="{2E72DF0B-B0F3-496B-A8C7-67EA5E5FCB9D}" type="presOf" srcId="{CD3A7A68-7383-4946-9A50-0EAE952457D9}" destId="{67DB2E06-5A22-4895-A03F-33F7676B9F7C}" srcOrd="0" destOrd="0" presId="urn:microsoft.com/office/officeart/2005/8/layout/hList1"/>
    <dgm:cxn modelId="{9D9666C9-3BE6-4FE6-8542-440A131A083D}" type="presOf" srcId="{4EF19CF9-2706-4573-926C-916BE64AF856}" destId="{3A526225-8CDC-4420-9A42-E051D59A879C}" srcOrd="0" destOrd="3" presId="urn:microsoft.com/office/officeart/2005/8/layout/hList1"/>
    <dgm:cxn modelId="{06E8C3F5-B9B3-4AEB-9B41-437DEEAAC72C}" type="presOf" srcId="{6896CDEA-1B08-400C-9225-99EA2B4775A1}" destId="{3A526225-8CDC-4420-9A42-E051D59A879C}" srcOrd="0" destOrd="4" presId="urn:microsoft.com/office/officeart/2005/8/layout/hList1"/>
    <dgm:cxn modelId="{5856148D-BC85-4EBD-9D56-69F19A2B8E88}" type="presParOf" srcId="{5A73371F-CE52-4678-8897-93A08C234B3D}" destId="{37C5A721-8C32-4D74-83D9-96010BBA455C}" srcOrd="0" destOrd="0" presId="urn:microsoft.com/office/officeart/2005/8/layout/hList1"/>
    <dgm:cxn modelId="{932E848F-A27C-40D9-A228-7256FFB4A27E}" type="presParOf" srcId="{37C5A721-8C32-4D74-83D9-96010BBA455C}" destId="{67DB2E06-5A22-4895-A03F-33F7676B9F7C}" srcOrd="0" destOrd="0" presId="urn:microsoft.com/office/officeart/2005/8/layout/hList1"/>
    <dgm:cxn modelId="{25101A5B-9778-4B9B-BBDA-FABBD3FAFC1F}" type="presParOf" srcId="{37C5A721-8C32-4D74-83D9-96010BBA455C}" destId="{3A526225-8CDC-4420-9A42-E051D59A879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470AC39-62EB-42CE-BDD2-82E84B9BCE0F}"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zh-CN" altLang="en-US"/>
        </a:p>
      </dgm:t>
    </dgm:pt>
    <dgm:pt modelId="{F2A6C256-1682-45A7-908F-1167B3C518DF}">
      <dgm:prSet phldrT="[文本]"/>
      <dgm:spPr/>
      <dgm:t>
        <a:bodyPr/>
        <a:lstStyle/>
        <a:p>
          <a:r>
            <a:rPr lang="en-US" altLang="zh-CN" dirty="0"/>
            <a:t>logistic sigmoid</a:t>
          </a:r>
          <a:r>
            <a:rPr lang="zh-CN" altLang="zh-CN" dirty="0"/>
            <a:t>与双曲正切函数</a:t>
          </a:r>
          <a:endParaRPr lang="zh-CN" altLang="en-US" dirty="0"/>
        </a:p>
      </dgm:t>
    </dgm:pt>
    <dgm:pt modelId="{E32E67C6-7E5D-440E-92B4-973CE1A497B8}" type="parTrans" cxnId="{15A2E688-5E5F-44CF-9F46-07D51033BA8A}">
      <dgm:prSet/>
      <dgm:spPr/>
      <dgm:t>
        <a:bodyPr/>
        <a:lstStyle/>
        <a:p>
          <a:endParaRPr lang="zh-CN" altLang="en-US"/>
        </a:p>
      </dgm:t>
    </dgm:pt>
    <dgm:pt modelId="{1680F3D7-7CEF-4135-A65E-620E7EB35AC8}" type="sibTrans" cxnId="{15A2E688-5E5F-44CF-9F46-07D51033BA8A}">
      <dgm:prSet/>
      <dgm:spPr/>
      <dgm:t>
        <a:bodyPr/>
        <a:lstStyle/>
        <a:p>
          <a:endParaRPr lang="zh-CN" altLang="en-US"/>
        </a:p>
      </dgm:t>
    </dgm:pt>
    <mc:AlternateContent xmlns:mc="http://schemas.openxmlformats.org/markup-compatibility/2006" xmlns:a14="http://schemas.microsoft.com/office/drawing/2010/main">
      <mc:Choice Requires="a14">
        <dgm:pt modelId="{9478EC28-BE1A-4ABE-B201-22EF3C8B3F7E}">
          <dgm:prSet phldrT="[文本]"/>
          <dgm:spPr/>
          <dgm:t>
            <a:bodyPr/>
            <a:lstStyle/>
            <a:p>
              <a:r>
                <a:rPr lang="en-US" altLang="zh-CN" dirty="0"/>
                <a:t>logistic sigmoid</a:t>
              </a:r>
              <a:r>
                <a:rPr lang="zh-CN" altLang="en-US" dirty="0"/>
                <a:t>激活函数：</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𝜎</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oMath>
              </a14:m>
              <a:endParaRPr lang="zh-CN" altLang="en-US" dirty="0"/>
            </a:p>
          </dgm:t>
        </dgm:pt>
      </mc:Choice>
      <mc:Fallback xmlns="">
        <dgm:pt modelId="{9478EC28-BE1A-4ABE-B201-22EF3C8B3F7E}">
          <dgm:prSet phldrT="[文本]"/>
          <dgm:spPr/>
          <dgm:t>
            <a:bodyPr/>
            <a:lstStyle/>
            <a:p>
              <a:r>
                <a:rPr lang="en-US" altLang="zh-CN" dirty="0"/>
                <a:t>logistic sigmoid</a:t>
              </a:r>
              <a:r>
                <a:rPr lang="zh-CN" altLang="en-US" dirty="0"/>
                <a:t>激活函数：</a:t>
              </a:r>
              <a:r>
                <a:rPr lang="en-US" altLang="zh-CN" b="0" i="0" smtClean="0">
                  <a:latin typeface="Cambria Math" panose="02040503050406030204" pitchFamily="18" charset="0"/>
                </a:rPr>
                <a:t>𝑔(𝑧)=</a:t>
              </a:r>
              <a:r>
                <a:rPr lang="zh-CN" altLang="en-US" b="0" i="0" smtClean="0">
                  <a:latin typeface="Cambria Math" panose="02040503050406030204" pitchFamily="18" charset="0"/>
                </a:rPr>
                <a:t>𝜎</a:t>
              </a:r>
              <a:r>
                <a:rPr lang="en-US" altLang="zh-CN" b="0" i="0" smtClean="0">
                  <a:latin typeface="Cambria Math" panose="02040503050406030204" pitchFamily="18" charset="0"/>
                </a:rPr>
                <a:t>(𝑧)</a:t>
              </a:r>
              <a:endParaRPr lang="zh-CN" altLang="en-US" dirty="0"/>
            </a:p>
          </dgm:t>
        </dgm:pt>
      </mc:Fallback>
    </mc:AlternateContent>
    <dgm:pt modelId="{248DCE7E-A323-4A80-AFC8-38D80551BD88}" type="parTrans" cxnId="{2FFA21AA-352F-4FE3-92E8-D38929C21DA7}">
      <dgm:prSet/>
      <dgm:spPr/>
      <dgm:t>
        <a:bodyPr/>
        <a:lstStyle/>
        <a:p>
          <a:endParaRPr lang="zh-CN" altLang="en-US"/>
        </a:p>
      </dgm:t>
    </dgm:pt>
    <dgm:pt modelId="{B747FBCF-BA72-4F0E-9602-DB67156EBA1D}" type="sibTrans" cxnId="{2FFA21AA-352F-4FE3-92E8-D38929C21DA7}">
      <dgm:prSet/>
      <dgm:spPr/>
      <dgm:t>
        <a:bodyPr/>
        <a:lstStyle/>
        <a:p>
          <a:endParaRPr lang="zh-CN" altLang="en-US"/>
        </a:p>
      </dgm:t>
    </dgm:pt>
    <dgm:pt modelId="{010E3350-B88B-429E-898B-AC693B7E8827}">
      <dgm:prSet phldrT="[文本]"/>
      <dgm:spPr/>
      <dgm:t>
        <a:bodyPr/>
        <a:lstStyle/>
        <a:p>
          <a:endParaRPr lang="zh-CN" altLang="en-US" dirty="0"/>
        </a:p>
      </dgm:t>
    </dgm:pt>
    <dgm:pt modelId="{1367801C-B4E4-474C-A389-C8C7B63CDC4F}" type="parTrans" cxnId="{64C47154-3841-4092-BF32-F78A0F2E6CFF}">
      <dgm:prSet/>
      <dgm:spPr/>
      <dgm:t>
        <a:bodyPr/>
        <a:lstStyle/>
        <a:p>
          <a:endParaRPr lang="zh-CN" altLang="en-US"/>
        </a:p>
      </dgm:t>
    </dgm:pt>
    <dgm:pt modelId="{2EC1EFFB-0BD6-4B80-9703-A28A57E842CA}" type="sibTrans" cxnId="{64C47154-3841-4092-BF32-F78A0F2E6CFF}">
      <dgm:prSet/>
      <dgm:spPr/>
      <dgm:t>
        <a:bodyPr/>
        <a:lstStyle/>
        <a:p>
          <a:endParaRPr lang="zh-CN" altLang="en-US"/>
        </a:p>
      </dgm:t>
    </dgm:pt>
    <mc:AlternateContent xmlns:mc="http://schemas.openxmlformats.org/markup-compatibility/2006" xmlns:a14="http://schemas.microsoft.com/office/drawing/2010/main">
      <mc:Choice Requires="a14">
        <dgm:pt modelId="{B0631B55-6BC8-4C44-9EE9-35A1EA0EF5F5}">
          <dgm:prSet phldrT="[文本]"/>
          <dgm:spPr/>
          <dgm:t>
            <a:bodyPr/>
            <a:lstStyle/>
            <a:p>
              <a:r>
                <a:rPr lang="zh-CN" altLang="en-US" dirty="0"/>
                <a:t>双曲正切激活函数：</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tanh</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e>
                  </m:func>
                  <m:r>
                    <a:rPr lang="en-US" altLang="zh-CN" b="0" i="1" smtClean="0">
                      <a:latin typeface="Cambria Math" panose="02040503050406030204" pitchFamily="18" charset="0"/>
                    </a:rPr>
                    <m:t>,</m:t>
                  </m:r>
                  <m:r>
                    <a:rPr lang="zh-CN" altLang="en-US" b="0" i="1" smtClean="0">
                      <a:latin typeface="Cambria Math" panose="02040503050406030204" pitchFamily="18" charset="0"/>
                    </a:rPr>
                    <m:t>其中</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tanh</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e>
                  </m:func>
                  <m:r>
                    <a:rPr lang="en-US" altLang="zh-CN" b="0" i="1" smtClean="0">
                      <a:latin typeface="Cambria Math" panose="02040503050406030204" pitchFamily="18" charset="0"/>
                    </a:rPr>
                    <m:t>=2</m:t>
                  </m:r>
                  <m:r>
                    <a:rPr lang="zh-CN" altLang="en-US" b="0"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𝑧</m:t>
                      </m:r>
                    </m:e>
                  </m:d>
                  <m:r>
                    <a:rPr lang="en-US" altLang="zh-CN" b="0" i="1" smtClean="0">
                      <a:latin typeface="Cambria Math" panose="02040503050406030204" pitchFamily="18" charset="0"/>
                    </a:rPr>
                    <m:t>−1</m:t>
                  </m:r>
                </m:oMath>
              </a14:m>
              <a:endParaRPr lang="zh-CN" altLang="en-US" dirty="0"/>
            </a:p>
          </dgm:t>
        </dgm:pt>
      </mc:Choice>
      <mc:Fallback xmlns="">
        <dgm:pt modelId="{B0631B55-6BC8-4C44-9EE9-35A1EA0EF5F5}">
          <dgm:prSet phldrT="[文本]"/>
          <dgm:spPr/>
          <dgm:t>
            <a:bodyPr/>
            <a:lstStyle/>
            <a:p>
              <a:r>
                <a:rPr lang="zh-CN" altLang="en-US" dirty="0"/>
                <a:t>双曲正切激活函数：</a:t>
              </a:r>
              <a:r>
                <a:rPr lang="en-US" altLang="zh-CN" b="0" i="0" smtClean="0">
                  <a:latin typeface="Cambria Math" panose="02040503050406030204" pitchFamily="18" charset="0"/>
                </a:rPr>
                <a:t>𝑔(𝑧)=tanh⁡(𝑧),</a:t>
              </a:r>
              <a:r>
                <a:rPr lang="zh-CN" altLang="en-US" b="0" i="0" smtClean="0">
                  <a:latin typeface="Cambria Math" panose="02040503050406030204" pitchFamily="18" charset="0"/>
                </a:rPr>
                <a:t>其中</a:t>
              </a:r>
              <a:r>
                <a:rPr lang="en-US" altLang="zh-CN" b="0" i="0" smtClean="0">
                  <a:latin typeface="Cambria Math" panose="02040503050406030204" pitchFamily="18" charset="0"/>
                </a:rPr>
                <a:t> tanh⁡(𝑧)=2</a:t>
              </a:r>
              <a:r>
                <a:rPr lang="zh-CN" altLang="en-US" b="0" i="0" smtClean="0">
                  <a:latin typeface="Cambria Math" panose="02040503050406030204" pitchFamily="18" charset="0"/>
                </a:rPr>
                <a:t>𝜎</a:t>
              </a:r>
              <a:r>
                <a:rPr lang="en-US" altLang="zh-CN" b="0" i="0" smtClean="0">
                  <a:latin typeface="Cambria Math" panose="02040503050406030204" pitchFamily="18" charset="0"/>
                </a:rPr>
                <a:t>(2𝑧)−1</a:t>
              </a:r>
              <a:endParaRPr lang="zh-CN" altLang="en-US" dirty="0"/>
            </a:p>
          </dgm:t>
        </dgm:pt>
      </mc:Fallback>
    </mc:AlternateContent>
    <dgm:pt modelId="{B9DA1907-11EA-4B81-9BD5-BC3DACDC29AF}" type="parTrans" cxnId="{51150777-9EA4-4B81-91E3-9A43798FE9D3}">
      <dgm:prSet/>
      <dgm:spPr/>
      <dgm:t>
        <a:bodyPr/>
        <a:lstStyle/>
        <a:p>
          <a:endParaRPr lang="zh-CN" altLang="en-US"/>
        </a:p>
      </dgm:t>
    </dgm:pt>
    <dgm:pt modelId="{E7A02D08-008F-4ECC-87A6-E614B6A07B7A}" type="sibTrans" cxnId="{51150777-9EA4-4B81-91E3-9A43798FE9D3}">
      <dgm:prSet/>
      <dgm:spPr/>
      <dgm:t>
        <a:bodyPr/>
        <a:lstStyle/>
        <a:p>
          <a:endParaRPr lang="zh-CN" altLang="en-US"/>
        </a:p>
      </dgm:t>
    </dgm:pt>
    <dgm:pt modelId="{1C6124D8-5AE5-4642-877D-146171CB755D}">
      <dgm:prSet phldrT="[文本]"/>
      <dgm:spPr/>
      <dgm:t>
        <a:bodyPr/>
        <a:lstStyle/>
        <a:p>
          <a:r>
            <a:rPr lang="en-US" altLang="zh-CN" dirty="0"/>
            <a:t>Sigmoid</a:t>
          </a:r>
          <a:r>
            <a:rPr lang="zh-CN" altLang="en-US" dirty="0"/>
            <a:t>单元具有广泛饱和性，会使基于梯度的学习变得非常</a:t>
          </a:r>
          <a:r>
            <a:rPr lang="zh-CN" altLang="en-US" dirty="0" smtClean="0"/>
            <a:t>困难，不鼓励将它们用作前馈网络中的隐藏单元</a:t>
          </a:r>
          <a:endParaRPr lang="zh-CN" altLang="en-US" dirty="0"/>
        </a:p>
      </dgm:t>
    </dgm:pt>
    <dgm:pt modelId="{AD0DF74A-C80F-4DFA-8F8E-4EC9F7023526}" type="parTrans" cxnId="{E798F651-3DF8-4DFF-B711-E3176A717D88}">
      <dgm:prSet/>
      <dgm:spPr/>
      <dgm:t>
        <a:bodyPr/>
        <a:lstStyle/>
        <a:p>
          <a:endParaRPr lang="zh-CN" altLang="en-US"/>
        </a:p>
      </dgm:t>
    </dgm:pt>
    <dgm:pt modelId="{8C2D364C-F163-4EE5-9E2F-57D08C17B092}" type="sibTrans" cxnId="{E798F651-3DF8-4DFF-B711-E3176A717D88}">
      <dgm:prSet/>
      <dgm:spPr/>
      <dgm:t>
        <a:bodyPr/>
        <a:lstStyle/>
        <a:p>
          <a:endParaRPr lang="zh-CN" altLang="en-US"/>
        </a:p>
      </dgm:t>
    </dgm:pt>
    <dgm:pt modelId="{DCB16F3E-B131-4CF8-A4E2-22D9BAFC09EF}">
      <dgm:prSet phldrT="[文本]"/>
      <dgm:spPr/>
      <dgm:t>
        <a:bodyPr/>
        <a:lstStyle/>
        <a:p>
          <a:r>
            <a:rPr lang="en-US" altLang="zh-CN" dirty="0" err="1"/>
            <a:t>tanh</a:t>
          </a:r>
          <a:r>
            <a:rPr lang="zh-CN" altLang="en-US" dirty="0"/>
            <a:t>在</a:t>
          </a:r>
          <a:r>
            <a:rPr lang="en-US" altLang="zh-CN" dirty="0"/>
            <a:t>0</a:t>
          </a:r>
          <a:r>
            <a:rPr lang="zh-CN" altLang="en-US" dirty="0"/>
            <a:t>附近与单位函数类似，只要网络激活保持一个较小值，训练深层神经网路类似于训练一个线性模型。</a:t>
          </a:r>
        </a:p>
      </dgm:t>
    </dgm:pt>
    <dgm:pt modelId="{36C0CD7F-484A-4B56-B357-5421AA9E12D9}" type="parTrans" cxnId="{6BCA57A7-65CF-4F6F-A19D-EE274ECD7C25}">
      <dgm:prSet/>
      <dgm:spPr/>
      <dgm:t>
        <a:bodyPr/>
        <a:lstStyle/>
        <a:p>
          <a:endParaRPr lang="zh-CN" altLang="en-US"/>
        </a:p>
      </dgm:t>
    </dgm:pt>
    <dgm:pt modelId="{10543DC6-8E39-487A-9BC8-963E57065463}" type="sibTrans" cxnId="{6BCA57A7-65CF-4F6F-A19D-EE274ECD7C25}">
      <dgm:prSet/>
      <dgm:spPr/>
      <dgm:t>
        <a:bodyPr/>
        <a:lstStyle/>
        <a:p>
          <a:endParaRPr lang="zh-CN" altLang="en-US"/>
        </a:p>
      </dgm:t>
    </dgm:pt>
    <dgm:pt modelId="{961B4A8D-DBAE-43FC-8CD1-627DB0EC49E1}">
      <dgm:prSet phldrT="[文本]"/>
      <dgm:spPr/>
      <dgm:t>
        <a:bodyPr/>
        <a:lstStyle/>
        <a:p>
          <a:r>
            <a:rPr lang="en-US" altLang="zh-CN" dirty="0"/>
            <a:t>Sigmoid</a:t>
          </a:r>
          <a:r>
            <a:rPr lang="zh-CN" altLang="en-US" dirty="0"/>
            <a:t>函数多应用在前馈神经网络以外的情景，如循环网络</a:t>
          </a:r>
        </a:p>
      </dgm:t>
    </dgm:pt>
    <dgm:pt modelId="{A8354C99-63E7-4763-9905-B27A70D172CC}" type="parTrans" cxnId="{DA69FE63-5A62-4F76-A8C0-C3FB161D9FD1}">
      <dgm:prSet/>
      <dgm:spPr/>
      <dgm:t>
        <a:bodyPr/>
        <a:lstStyle/>
        <a:p>
          <a:endParaRPr lang="zh-CN" altLang="en-US"/>
        </a:p>
      </dgm:t>
    </dgm:pt>
    <dgm:pt modelId="{3BEC3051-AB16-4460-A47D-DFFEFFCDA033}" type="sibTrans" cxnId="{DA69FE63-5A62-4F76-A8C0-C3FB161D9FD1}">
      <dgm:prSet/>
      <dgm:spPr/>
      <dgm:t>
        <a:bodyPr/>
        <a:lstStyle/>
        <a:p>
          <a:endParaRPr lang="zh-CN" altLang="en-US"/>
        </a:p>
      </dgm:t>
    </dgm:pt>
    <dgm:pt modelId="{247C6B18-C938-4D3B-B277-3D1AFB3E664A}">
      <dgm:prSet phldrT="[文本]"/>
      <dgm:spPr/>
      <dgm:t>
        <a:bodyPr/>
        <a:lstStyle/>
        <a:p>
          <a:r>
            <a:rPr lang="zh-CN" altLang="en-US" dirty="0" smtClean="0"/>
            <a:t>双曲正切激活函数通常要比</a:t>
          </a:r>
          <a:r>
            <a:rPr lang="en-US" altLang="zh-CN" dirty="0" smtClean="0"/>
            <a:t>logistic sigmoid </a:t>
          </a:r>
          <a:r>
            <a:rPr lang="zh-CN" altLang="en-US" dirty="0" smtClean="0"/>
            <a:t>函数表现更好</a:t>
          </a:r>
          <a:endParaRPr lang="zh-CN" altLang="en-US" dirty="0"/>
        </a:p>
      </dgm:t>
    </dgm:pt>
    <dgm:pt modelId="{752406B2-A1BA-40B2-80E8-0C0CCE08B37F}" type="parTrans" cxnId="{DC78EE8E-05C1-4371-ACC5-CBB92A508979}">
      <dgm:prSet/>
      <dgm:spPr/>
      <dgm:t>
        <a:bodyPr/>
        <a:lstStyle/>
        <a:p>
          <a:endParaRPr lang="zh-CN" altLang="en-US"/>
        </a:p>
      </dgm:t>
    </dgm:pt>
    <dgm:pt modelId="{A940EF13-ABDC-4B71-899A-7167FB6DF121}" type="sibTrans" cxnId="{DC78EE8E-05C1-4371-ACC5-CBB92A508979}">
      <dgm:prSet/>
      <dgm:spPr/>
      <dgm:t>
        <a:bodyPr/>
        <a:lstStyle/>
        <a:p>
          <a:endParaRPr lang="zh-CN" altLang="en-US"/>
        </a:p>
      </dgm:t>
    </dgm:pt>
    <dgm:pt modelId="{A2DE9222-B059-4141-B112-0D8DD6CCB904}" type="pres">
      <dgm:prSet presAssocID="{E470AC39-62EB-42CE-BDD2-82E84B9BCE0F}" presName="Name0" presStyleCnt="0">
        <dgm:presLayoutVars>
          <dgm:dir/>
          <dgm:animLvl val="lvl"/>
          <dgm:resizeHandles val="exact"/>
        </dgm:presLayoutVars>
      </dgm:prSet>
      <dgm:spPr/>
      <dgm:t>
        <a:bodyPr/>
        <a:lstStyle/>
        <a:p>
          <a:endParaRPr lang="zh-CN" altLang="en-US"/>
        </a:p>
      </dgm:t>
    </dgm:pt>
    <dgm:pt modelId="{06F793D5-2419-4C60-9536-E5BF5DCADAB8}" type="pres">
      <dgm:prSet presAssocID="{F2A6C256-1682-45A7-908F-1167B3C518DF}" presName="composite" presStyleCnt="0"/>
      <dgm:spPr/>
      <dgm:t>
        <a:bodyPr/>
        <a:lstStyle/>
        <a:p>
          <a:endParaRPr lang="zh-CN" altLang="en-US"/>
        </a:p>
      </dgm:t>
    </dgm:pt>
    <dgm:pt modelId="{375266E7-42AB-40C2-9B48-7F5F63B3AA68}" type="pres">
      <dgm:prSet presAssocID="{F2A6C256-1682-45A7-908F-1167B3C518DF}" presName="parTx" presStyleLbl="alignNode1" presStyleIdx="0" presStyleCnt="1" custLinFactNeighborY="3141">
        <dgm:presLayoutVars>
          <dgm:chMax val="0"/>
          <dgm:chPref val="0"/>
          <dgm:bulletEnabled val="1"/>
        </dgm:presLayoutVars>
      </dgm:prSet>
      <dgm:spPr/>
      <dgm:t>
        <a:bodyPr/>
        <a:lstStyle/>
        <a:p>
          <a:endParaRPr lang="zh-CN" altLang="en-US"/>
        </a:p>
      </dgm:t>
    </dgm:pt>
    <dgm:pt modelId="{23453F04-CC45-4625-A29F-9E58D64FD3FD}" type="pres">
      <dgm:prSet presAssocID="{F2A6C256-1682-45A7-908F-1167B3C518DF}" presName="desTx" presStyleLbl="alignAccFollowNode1" presStyleIdx="0" presStyleCnt="1" custLinFactNeighborX="1895" custLinFactNeighborY="-344">
        <dgm:presLayoutVars>
          <dgm:bulletEnabled val="1"/>
        </dgm:presLayoutVars>
      </dgm:prSet>
      <dgm:spPr/>
      <dgm:t>
        <a:bodyPr/>
        <a:lstStyle/>
        <a:p>
          <a:endParaRPr lang="zh-CN" altLang="en-US"/>
        </a:p>
      </dgm:t>
    </dgm:pt>
  </dgm:ptLst>
  <dgm:cxnLst>
    <dgm:cxn modelId="{62E26DBE-E876-41A2-A6BA-C489F79C48D5}" type="presOf" srcId="{1C6124D8-5AE5-4642-877D-146171CB755D}" destId="{23453F04-CC45-4625-A29F-9E58D64FD3FD}" srcOrd="0" destOrd="2" presId="urn:microsoft.com/office/officeart/2005/8/layout/hList1"/>
    <dgm:cxn modelId="{64C47154-3841-4092-BF32-F78A0F2E6CFF}" srcId="{F2A6C256-1682-45A7-908F-1167B3C518DF}" destId="{010E3350-B88B-429E-898B-AC693B7E8827}" srcOrd="6" destOrd="0" parTransId="{1367801C-B4E4-474C-A389-C8C7B63CDC4F}" sibTransId="{2EC1EFFB-0BD6-4B80-9703-A28A57E842CA}"/>
    <dgm:cxn modelId="{51150777-9EA4-4B81-91E3-9A43798FE9D3}" srcId="{F2A6C256-1682-45A7-908F-1167B3C518DF}" destId="{B0631B55-6BC8-4C44-9EE9-35A1EA0EF5F5}" srcOrd="1" destOrd="0" parTransId="{B9DA1907-11EA-4B81-9BD5-BC3DACDC29AF}" sibTransId="{E7A02D08-008F-4ECC-87A6-E614B6A07B7A}"/>
    <dgm:cxn modelId="{DDEE2B39-D544-48B2-8E11-59D879E9A9F1}" type="presOf" srcId="{F2A6C256-1682-45A7-908F-1167B3C518DF}" destId="{375266E7-42AB-40C2-9B48-7F5F63B3AA68}" srcOrd="0" destOrd="0" presId="urn:microsoft.com/office/officeart/2005/8/layout/hList1"/>
    <dgm:cxn modelId="{36447FAB-7A7B-4E70-B958-7164C25C0455}" type="presOf" srcId="{B0631B55-6BC8-4C44-9EE9-35A1EA0EF5F5}" destId="{23453F04-CC45-4625-A29F-9E58D64FD3FD}" srcOrd="0" destOrd="1" presId="urn:microsoft.com/office/officeart/2005/8/layout/hList1"/>
    <dgm:cxn modelId="{DC78EE8E-05C1-4371-ACC5-CBB92A508979}" srcId="{F2A6C256-1682-45A7-908F-1167B3C518DF}" destId="{247C6B18-C938-4D3B-B277-3D1AFB3E664A}" srcOrd="4" destOrd="0" parTransId="{752406B2-A1BA-40B2-80E8-0C0CCE08B37F}" sibTransId="{A940EF13-ABDC-4B71-899A-7167FB6DF121}"/>
    <dgm:cxn modelId="{2D858AAA-216E-4AD2-B59B-7E157BDA4510}" type="presOf" srcId="{961B4A8D-DBAE-43FC-8CD1-627DB0EC49E1}" destId="{23453F04-CC45-4625-A29F-9E58D64FD3FD}" srcOrd="0" destOrd="5" presId="urn:microsoft.com/office/officeart/2005/8/layout/hList1"/>
    <dgm:cxn modelId="{5C6EA3AD-1E7A-4217-B872-688D77883D8C}" type="presOf" srcId="{9478EC28-BE1A-4ABE-B201-22EF3C8B3F7E}" destId="{23453F04-CC45-4625-A29F-9E58D64FD3FD}" srcOrd="0" destOrd="0" presId="urn:microsoft.com/office/officeart/2005/8/layout/hList1"/>
    <dgm:cxn modelId="{8CABCD60-443C-45DF-8AAF-CFB5657A3240}" type="presOf" srcId="{E470AC39-62EB-42CE-BDD2-82E84B9BCE0F}" destId="{A2DE9222-B059-4141-B112-0D8DD6CCB904}" srcOrd="0" destOrd="0" presId="urn:microsoft.com/office/officeart/2005/8/layout/hList1"/>
    <dgm:cxn modelId="{CD9E6AAA-F7C1-4243-A7BD-B30F41A159A2}" type="presOf" srcId="{247C6B18-C938-4D3B-B277-3D1AFB3E664A}" destId="{23453F04-CC45-4625-A29F-9E58D64FD3FD}" srcOrd="0" destOrd="4" presId="urn:microsoft.com/office/officeart/2005/8/layout/hList1"/>
    <dgm:cxn modelId="{E798F651-3DF8-4DFF-B711-E3176A717D88}" srcId="{F2A6C256-1682-45A7-908F-1167B3C518DF}" destId="{1C6124D8-5AE5-4642-877D-146171CB755D}" srcOrd="2" destOrd="0" parTransId="{AD0DF74A-C80F-4DFA-8F8E-4EC9F7023526}" sibTransId="{8C2D364C-F163-4EE5-9E2F-57D08C17B092}"/>
    <dgm:cxn modelId="{15A2E688-5E5F-44CF-9F46-07D51033BA8A}" srcId="{E470AC39-62EB-42CE-BDD2-82E84B9BCE0F}" destId="{F2A6C256-1682-45A7-908F-1167B3C518DF}" srcOrd="0" destOrd="0" parTransId="{E32E67C6-7E5D-440E-92B4-973CE1A497B8}" sibTransId="{1680F3D7-7CEF-4135-A65E-620E7EB35AC8}"/>
    <dgm:cxn modelId="{DA69FE63-5A62-4F76-A8C0-C3FB161D9FD1}" srcId="{F2A6C256-1682-45A7-908F-1167B3C518DF}" destId="{961B4A8D-DBAE-43FC-8CD1-627DB0EC49E1}" srcOrd="5" destOrd="0" parTransId="{A8354C99-63E7-4763-9905-B27A70D172CC}" sibTransId="{3BEC3051-AB16-4460-A47D-DFFEFFCDA033}"/>
    <dgm:cxn modelId="{6BCA57A7-65CF-4F6F-A19D-EE274ECD7C25}" srcId="{F2A6C256-1682-45A7-908F-1167B3C518DF}" destId="{DCB16F3E-B131-4CF8-A4E2-22D9BAFC09EF}" srcOrd="3" destOrd="0" parTransId="{36C0CD7F-484A-4B56-B357-5421AA9E12D9}" sibTransId="{10543DC6-8E39-487A-9BC8-963E57065463}"/>
    <dgm:cxn modelId="{C3242515-3F0A-40BF-BC88-5A380AC68604}" type="presOf" srcId="{010E3350-B88B-429E-898B-AC693B7E8827}" destId="{23453F04-CC45-4625-A29F-9E58D64FD3FD}" srcOrd="0" destOrd="6" presId="urn:microsoft.com/office/officeart/2005/8/layout/hList1"/>
    <dgm:cxn modelId="{2FFA21AA-352F-4FE3-92E8-D38929C21DA7}" srcId="{F2A6C256-1682-45A7-908F-1167B3C518DF}" destId="{9478EC28-BE1A-4ABE-B201-22EF3C8B3F7E}" srcOrd="0" destOrd="0" parTransId="{248DCE7E-A323-4A80-AFC8-38D80551BD88}" sibTransId="{B747FBCF-BA72-4F0E-9602-DB67156EBA1D}"/>
    <dgm:cxn modelId="{49250C1B-A702-42E8-97CB-E91C585DBA63}" type="presOf" srcId="{DCB16F3E-B131-4CF8-A4E2-22D9BAFC09EF}" destId="{23453F04-CC45-4625-A29F-9E58D64FD3FD}" srcOrd="0" destOrd="3" presId="urn:microsoft.com/office/officeart/2005/8/layout/hList1"/>
    <dgm:cxn modelId="{9C0116AF-1282-4670-B941-A140A308747A}" type="presParOf" srcId="{A2DE9222-B059-4141-B112-0D8DD6CCB904}" destId="{06F793D5-2419-4C60-9536-E5BF5DCADAB8}" srcOrd="0" destOrd="0" presId="urn:microsoft.com/office/officeart/2005/8/layout/hList1"/>
    <dgm:cxn modelId="{433B0CC4-A3CE-499F-9557-B440FC83C7BD}" type="presParOf" srcId="{06F793D5-2419-4C60-9536-E5BF5DCADAB8}" destId="{375266E7-42AB-40C2-9B48-7F5F63B3AA68}" srcOrd="0" destOrd="0" presId="urn:microsoft.com/office/officeart/2005/8/layout/hList1"/>
    <dgm:cxn modelId="{0B02EE5D-B615-4E7B-B4D2-983F8F65EC7B}" type="presParOf" srcId="{06F793D5-2419-4C60-9536-E5BF5DCADAB8}" destId="{23453F04-CC45-4625-A29F-9E58D64FD3F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70AC39-62EB-42CE-BDD2-82E84B9BCE0F}"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zh-CN" altLang="en-US"/>
        </a:p>
      </dgm:t>
    </dgm:pt>
    <dgm:pt modelId="{F2A6C256-1682-45A7-908F-1167B3C518DF}">
      <dgm:prSet phldrT="[文本]"/>
      <dgm:spPr/>
      <dgm:t>
        <a:bodyPr/>
        <a:lstStyle/>
        <a:p>
          <a:r>
            <a:rPr lang="en-US" altLang="zh-CN" dirty="0"/>
            <a:t>logistic sigmoid</a:t>
          </a:r>
          <a:r>
            <a:rPr lang="zh-CN" altLang="zh-CN" dirty="0"/>
            <a:t>与双曲正切函数</a:t>
          </a:r>
          <a:endParaRPr lang="zh-CN" altLang="en-US" dirty="0"/>
        </a:p>
      </dgm:t>
    </dgm:pt>
    <dgm:pt modelId="{E32E67C6-7E5D-440E-92B4-973CE1A497B8}" type="parTrans" cxnId="{15A2E688-5E5F-44CF-9F46-07D51033BA8A}">
      <dgm:prSet/>
      <dgm:spPr/>
      <dgm:t>
        <a:bodyPr/>
        <a:lstStyle/>
        <a:p>
          <a:endParaRPr lang="zh-CN" altLang="en-US"/>
        </a:p>
      </dgm:t>
    </dgm:pt>
    <dgm:pt modelId="{1680F3D7-7CEF-4135-A65E-620E7EB35AC8}" type="sibTrans" cxnId="{15A2E688-5E5F-44CF-9F46-07D51033BA8A}">
      <dgm:prSet/>
      <dgm:spPr/>
      <dgm:t>
        <a:bodyPr/>
        <a:lstStyle/>
        <a:p>
          <a:endParaRPr lang="zh-CN" altLang="en-US"/>
        </a:p>
      </dgm:t>
    </dgm:pt>
    <dgm:pt modelId="{9478EC28-BE1A-4ABE-B201-22EF3C8B3F7E}">
      <dgm:prSet phldrT="[文本]"/>
      <dgm:spPr>
        <a:blipFill>
          <a:blip xmlns:r="http://schemas.openxmlformats.org/officeDocument/2006/relationships" r:embed="rId1"/>
          <a:stretch>
            <a:fillRect l="-930" t="-142"/>
          </a:stretch>
        </a:blipFill>
      </dgm:spPr>
      <dgm:t>
        <a:bodyPr/>
        <a:lstStyle/>
        <a:p>
          <a:r>
            <a:rPr lang="zh-CN" altLang="en-US">
              <a:noFill/>
            </a:rPr>
            <a:t> </a:t>
          </a:r>
        </a:p>
      </dgm:t>
    </dgm:pt>
    <dgm:pt modelId="{248DCE7E-A323-4A80-AFC8-38D80551BD88}" type="parTrans" cxnId="{2FFA21AA-352F-4FE3-92E8-D38929C21DA7}">
      <dgm:prSet/>
      <dgm:spPr/>
      <dgm:t>
        <a:bodyPr/>
        <a:lstStyle/>
        <a:p>
          <a:endParaRPr lang="zh-CN" altLang="en-US"/>
        </a:p>
      </dgm:t>
    </dgm:pt>
    <dgm:pt modelId="{B747FBCF-BA72-4F0E-9602-DB67156EBA1D}" type="sibTrans" cxnId="{2FFA21AA-352F-4FE3-92E8-D38929C21DA7}">
      <dgm:prSet/>
      <dgm:spPr/>
      <dgm:t>
        <a:bodyPr/>
        <a:lstStyle/>
        <a:p>
          <a:endParaRPr lang="zh-CN" altLang="en-US"/>
        </a:p>
      </dgm:t>
    </dgm:pt>
    <dgm:pt modelId="{010E3350-B88B-429E-898B-AC693B7E8827}">
      <dgm:prSet phldrT="[文本]"/>
      <dgm:spPr/>
      <dgm:t>
        <a:bodyPr/>
        <a:lstStyle/>
        <a:p>
          <a:r>
            <a:rPr lang="zh-CN" altLang="en-US">
              <a:noFill/>
            </a:rPr>
            <a:t> </a:t>
          </a:r>
        </a:p>
      </dgm:t>
    </dgm:pt>
    <dgm:pt modelId="{1367801C-B4E4-474C-A389-C8C7B63CDC4F}" type="parTrans" cxnId="{64C47154-3841-4092-BF32-F78A0F2E6CFF}">
      <dgm:prSet/>
      <dgm:spPr/>
      <dgm:t>
        <a:bodyPr/>
        <a:lstStyle/>
        <a:p>
          <a:endParaRPr lang="zh-CN" altLang="en-US"/>
        </a:p>
      </dgm:t>
    </dgm:pt>
    <dgm:pt modelId="{2EC1EFFB-0BD6-4B80-9703-A28A57E842CA}" type="sibTrans" cxnId="{64C47154-3841-4092-BF32-F78A0F2E6CFF}">
      <dgm:prSet/>
      <dgm:spPr/>
      <dgm:t>
        <a:bodyPr/>
        <a:lstStyle/>
        <a:p>
          <a:endParaRPr lang="zh-CN" altLang="en-US"/>
        </a:p>
      </dgm:t>
    </dgm:pt>
    <dgm:pt modelId="{B0631B55-6BC8-4C44-9EE9-35A1EA0EF5F5}">
      <dgm:prSet phldrT="[文本]"/>
      <dgm:spPr/>
      <dgm:t>
        <a:bodyPr/>
        <a:lstStyle/>
        <a:p>
          <a:r>
            <a:rPr lang="zh-CN" altLang="en-US">
              <a:noFill/>
            </a:rPr>
            <a:t> </a:t>
          </a:r>
        </a:p>
      </dgm:t>
    </dgm:pt>
    <dgm:pt modelId="{B9DA1907-11EA-4B81-9BD5-BC3DACDC29AF}" type="parTrans" cxnId="{51150777-9EA4-4B81-91E3-9A43798FE9D3}">
      <dgm:prSet/>
      <dgm:spPr/>
      <dgm:t>
        <a:bodyPr/>
        <a:lstStyle/>
        <a:p>
          <a:endParaRPr lang="zh-CN" altLang="en-US"/>
        </a:p>
      </dgm:t>
    </dgm:pt>
    <dgm:pt modelId="{E7A02D08-008F-4ECC-87A6-E614B6A07B7A}" type="sibTrans" cxnId="{51150777-9EA4-4B81-91E3-9A43798FE9D3}">
      <dgm:prSet/>
      <dgm:spPr/>
      <dgm:t>
        <a:bodyPr/>
        <a:lstStyle/>
        <a:p>
          <a:endParaRPr lang="zh-CN" altLang="en-US"/>
        </a:p>
      </dgm:t>
    </dgm:pt>
    <dgm:pt modelId="{1C6124D8-5AE5-4642-877D-146171CB755D}">
      <dgm:prSet phldrT="[文本]"/>
      <dgm:spPr/>
      <dgm:t>
        <a:bodyPr/>
        <a:lstStyle/>
        <a:p>
          <a:r>
            <a:rPr lang="zh-CN" altLang="en-US">
              <a:noFill/>
            </a:rPr>
            <a:t> </a:t>
          </a:r>
        </a:p>
      </dgm:t>
    </dgm:pt>
    <dgm:pt modelId="{AD0DF74A-C80F-4DFA-8F8E-4EC9F7023526}" type="parTrans" cxnId="{E798F651-3DF8-4DFF-B711-E3176A717D88}">
      <dgm:prSet/>
      <dgm:spPr/>
      <dgm:t>
        <a:bodyPr/>
        <a:lstStyle/>
        <a:p>
          <a:endParaRPr lang="zh-CN" altLang="en-US"/>
        </a:p>
      </dgm:t>
    </dgm:pt>
    <dgm:pt modelId="{8C2D364C-F163-4EE5-9E2F-57D08C17B092}" type="sibTrans" cxnId="{E798F651-3DF8-4DFF-B711-E3176A717D88}">
      <dgm:prSet/>
      <dgm:spPr/>
      <dgm:t>
        <a:bodyPr/>
        <a:lstStyle/>
        <a:p>
          <a:endParaRPr lang="zh-CN" altLang="en-US"/>
        </a:p>
      </dgm:t>
    </dgm:pt>
    <dgm:pt modelId="{DCB16F3E-B131-4CF8-A4E2-22D9BAFC09EF}">
      <dgm:prSet phldrT="[文本]"/>
      <dgm:spPr/>
      <dgm:t>
        <a:bodyPr/>
        <a:lstStyle/>
        <a:p>
          <a:r>
            <a:rPr lang="zh-CN" altLang="en-US">
              <a:noFill/>
            </a:rPr>
            <a:t> </a:t>
          </a:r>
        </a:p>
      </dgm:t>
    </dgm:pt>
    <dgm:pt modelId="{36C0CD7F-484A-4B56-B357-5421AA9E12D9}" type="parTrans" cxnId="{6BCA57A7-65CF-4F6F-A19D-EE274ECD7C25}">
      <dgm:prSet/>
      <dgm:spPr/>
      <dgm:t>
        <a:bodyPr/>
        <a:lstStyle/>
        <a:p>
          <a:endParaRPr lang="zh-CN" altLang="en-US"/>
        </a:p>
      </dgm:t>
    </dgm:pt>
    <dgm:pt modelId="{10543DC6-8E39-487A-9BC8-963E57065463}" type="sibTrans" cxnId="{6BCA57A7-65CF-4F6F-A19D-EE274ECD7C25}">
      <dgm:prSet/>
      <dgm:spPr/>
      <dgm:t>
        <a:bodyPr/>
        <a:lstStyle/>
        <a:p>
          <a:endParaRPr lang="zh-CN" altLang="en-US"/>
        </a:p>
      </dgm:t>
    </dgm:pt>
    <dgm:pt modelId="{961B4A8D-DBAE-43FC-8CD1-627DB0EC49E1}">
      <dgm:prSet phldrT="[文本]"/>
      <dgm:spPr/>
      <dgm:t>
        <a:bodyPr/>
        <a:lstStyle/>
        <a:p>
          <a:r>
            <a:rPr lang="zh-CN" altLang="en-US">
              <a:noFill/>
            </a:rPr>
            <a:t> </a:t>
          </a:r>
        </a:p>
      </dgm:t>
    </dgm:pt>
    <dgm:pt modelId="{A8354C99-63E7-4763-9905-B27A70D172CC}" type="parTrans" cxnId="{DA69FE63-5A62-4F76-A8C0-C3FB161D9FD1}">
      <dgm:prSet/>
      <dgm:spPr/>
      <dgm:t>
        <a:bodyPr/>
        <a:lstStyle/>
        <a:p>
          <a:endParaRPr lang="zh-CN" altLang="en-US"/>
        </a:p>
      </dgm:t>
    </dgm:pt>
    <dgm:pt modelId="{3BEC3051-AB16-4460-A47D-DFFEFFCDA033}" type="sibTrans" cxnId="{DA69FE63-5A62-4F76-A8C0-C3FB161D9FD1}">
      <dgm:prSet/>
      <dgm:spPr/>
      <dgm:t>
        <a:bodyPr/>
        <a:lstStyle/>
        <a:p>
          <a:endParaRPr lang="zh-CN" altLang="en-US"/>
        </a:p>
      </dgm:t>
    </dgm:pt>
    <dgm:pt modelId="{247C6B18-C938-4D3B-B277-3D1AFB3E664A}">
      <dgm:prSet phldrT="[文本]"/>
      <dgm:spPr/>
      <dgm:t>
        <a:bodyPr/>
        <a:lstStyle/>
        <a:p>
          <a:r>
            <a:rPr lang="zh-CN" altLang="en-US">
              <a:noFill/>
            </a:rPr>
            <a:t> </a:t>
          </a:r>
        </a:p>
      </dgm:t>
    </dgm:pt>
    <dgm:pt modelId="{752406B2-A1BA-40B2-80E8-0C0CCE08B37F}" type="parTrans" cxnId="{DC78EE8E-05C1-4371-ACC5-CBB92A508979}">
      <dgm:prSet/>
      <dgm:spPr/>
      <dgm:t>
        <a:bodyPr/>
        <a:lstStyle/>
        <a:p>
          <a:endParaRPr lang="zh-CN" altLang="en-US"/>
        </a:p>
      </dgm:t>
    </dgm:pt>
    <dgm:pt modelId="{A940EF13-ABDC-4B71-899A-7167FB6DF121}" type="sibTrans" cxnId="{DC78EE8E-05C1-4371-ACC5-CBB92A508979}">
      <dgm:prSet/>
      <dgm:spPr/>
      <dgm:t>
        <a:bodyPr/>
        <a:lstStyle/>
        <a:p>
          <a:endParaRPr lang="zh-CN" altLang="en-US"/>
        </a:p>
      </dgm:t>
    </dgm:pt>
    <dgm:pt modelId="{A2DE9222-B059-4141-B112-0D8DD6CCB904}" type="pres">
      <dgm:prSet presAssocID="{E470AC39-62EB-42CE-BDD2-82E84B9BCE0F}" presName="Name0" presStyleCnt="0">
        <dgm:presLayoutVars>
          <dgm:dir/>
          <dgm:animLvl val="lvl"/>
          <dgm:resizeHandles val="exact"/>
        </dgm:presLayoutVars>
      </dgm:prSet>
      <dgm:spPr/>
      <dgm:t>
        <a:bodyPr/>
        <a:lstStyle/>
        <a:p>
          <a:endParaRPr lang="zh-CN" altLang="en-US"/>
        </a:p>
      </dgm:t>
    </dgm:pt>
    <dgm:pt modelId="{06F793D5-2419-4C60-9536-E5BF5DCADAB8}" type="pres">
      <dgm:prSet presAssocID="{F2A6C256-1682-45A7-908F-1167B3C518DF}" presName="composite" presStyleCnt="0"/>
      <dgm:spPr/>
      <dgm:t>
        <a:bodyPr/>
        <a:lstStyle/>
        <a:p>
          <a:endParaRPr lang="zh-CN" altLang="en-US"/>
        </a:p>
      </dgm:t>
    </dgm:pt>
    <dgm:pt modelId="{375266E7-42AB-40C2-9B48-7F5F63B3AA68}" type="pres">
      <dgm:prSet presAssocID="{F2A6C256-1682-45A7-908F-1167B3C518DF}" presName="parTx" presStyleLbl="alignNode1" presStyleIdx="0" presStyleCnt="1" custLinFactNeighborY="3141">
        <dgm:presLayoutVars>
          <dgm:chMax val="0"/>
          <dgm:chPref val="0"/>
          <dgm:bulletEnabled val="1"/>
        </dgm:presLayoutVars>
      </dgm:prSet>
      <dgm:spPr/>
      <dgm:t>
        <a:bodyPr/>
        <a:lstStyle/>
        <a:p>
          <a:endParaRPr lang="zh-CN" altLang="en-US"/>
        </a:p>
      </dgm:t>
    </dgm:pt>
    <dgm:pt modelId="{23453F04-CC45-4625-A29F-9E58D64FD3FD}" type="pres">
      <dgm:prSet presAssocID="{F2A6C256-1682-45A7-908F-1167B3C518DF}" presName="desTx" presStyleLbl="alignAccFollowNode1" presStyleIdx="0" presStyleCnt="1" custLinFactNeighborX="1895" custLinFactNeighborY="-344">
        <dgm:presLayoutVars>
          <dgm:bulletEnabled val="1"/>
        </dgm:presLayoutVars>
      </dgm:prSet>
      <dgm:spPr/>
      <dgm:t>
        <a:bodyPr/>
        <a:lstStyle/>
        <a:p>
          <a:endParaRPr lang="zh-CN" altLang="en-US"/>
        </a:p>
      </dgm:t>
    </dgm:pt>
  </dgm:ptLst>
  <dgm:cxnLst>
    <dgm:cxn modelId="{51150777-9EA4-4B81-91E3-9A43798FE9D3}" srcId="{F2A6C256-1682-45A7-908F-1167B3C518DF}" destId="{B0631B55-6BC8-4C44-9EE9-35A1EA0EF5F5}" srcOrd="1" destOrd="0" parTransId="{B9DA1907-11EA-4B81-9BD5-BC3DACDC29AF}" sibTransId="{E7A02D08-008F-4ECC-87A6-E614B6A07B7A}"/>
    <dgm:cxn modelId="{2D858AAA-216E-4AD2-B59B-7E157BDA4510}" type="presOf" srcId="{961B4A8D-DBAE-43FC-8CD1-627DB0EC49E1}" destId="{23453F04-CC45-4625-A29F-9E58D64FD3FD}" srcOrd="0" destOrd="5" presId="urn:microsoft.com/office/officeart/2005/8/layout/hList1"/>
    <dgm:cxn modelId="{2FFA21AA-352F-4FE3-92E8-D38929C21DA7}" srcId="{F2A6C256-1682-45A7-908F-1167B3C518DF}" destId="{9478EC28-BE1A-4ABE-B201-22EF3C8B3F7E}" srcOrd="0" destOrd="0" parTransId="{248DCE7E-A323-4A80-AFC8-38D80551BD88}" sibTransId="{B747FBCF-BA72-4F0E-9602-DB67156EBA1D}"/>
    <dgm:cxn modelId="{15A2E688-5E5F-44CF-9F46-07D51033BA8A}" srcId="{E470AC39-62EB-42CE-BDD2-82E84B9BCE0F}" destId="{F2A6C256-1682-45A7-908F-1167B3C518DF}" srcOrd="0" destOrd="0" parTransId="{E32E67C6-7E5D-440E-92B4-973CE1A497B8}" sibTransId="{1680F3D7-7CEF-4135-A65E-620E7EB35AC8}"/>
    <dgm:cxn modelId="{5C6EA3AD-1E7A-4217-B872-688D77883D8C}" type="presOf" srcId="{9478EC28-BE1A-4ABE-B201-22EF3C8B3F7E}" destId="{23453F04-CC45-4625-A29F-9E58D64FD3FD}" srcOrd="0" destOrd="0" presId="urn:microsoft.com/office/officeart/2005/8/layout/hList1"/>
    <dgm:cxn modelId="{6BCA57A7-65CF-4F6F-A19D-EE274ECD7C25}" srcId="{F2A6C256-1682-45A7-908F-1167B3C518DF}" destId="{DCB16F3E-B131-4CF8-A4E2-22D9BAFC09EF}" srcOrd="3" destOrd="0" parTransId="{36C0CD7F-484A-4B56-B357-5421AA9E12D9}" sibTransId="{10543DC6-8E39-487A-9BC8-963E57065463}"/>
    <dgm:cxn modelId="{64C47154-3841-4092-BF32-F78A0F2E6CFF}" srcId="{F2A6C256-1682-45A7-908F-1167B3C518DF}" destId="{010E3350-B88B-429E-898B-AC693B7E8827}" srcOrd="6" destOrd="0" parTransId="{1367801C-B4E4-474C-A389-C8C7B63CDC4F}" sibTransId="{2EC1EFFB-0BD6-4B80-9703-A28A57E842CA}"/>
    <dgm:cxn modelId="{62E26DBE-E876-41A2-A6BA-C489F79C48D5}" type="presOf" srcId="{1C6124D8-5AE5-4642-877D-146171CB755D}" destId="{23453F04-CC45-4625-A29F-9E58D64FD3FD}" srcOrd="0" destOrd="2" presId="urn:microsoft.com/office/officeart/2005/8/layout/hList1"/>
    <dgm:cxn modelId="{DC78EE8E-05C1-4371-ACC5-CBB92A508979}" srcId="{F2A6C256-1682-45A7-908F-1167B3C518DF}" destId="{247C6B18-C938-4D3B-B277-3D1AFB3E664A}" srcOrd="4" destOrd="0" parTransId="{752406B2-A1BA-40B2-80E8-0C0CCE08B37F}" sibTransId="{A940EF13-ABDC-4B71-899A-7167FB6DF121}"/>
    <dgm:cxn modelId="{DA69FE63-5A62-4F76-A8C0-C3FB161D9FD1}" srcId="{F2A6C256-1682-45A7-908F-1167B3C518DF}" destId="{961B4A8D-DBAE-43FC-8CD1-627DB0EC49E1}" srcOrd="5" destOrd="0" parTransId="{A8354C99-63E7-4763-9905-B27A70D172CC}" sibTransId="{3BEC3051-AB16-4460-A47D-DFFEFFCDA033}"/>
    <dgm:cxn modelId="{8CABCD60-443C-45DF-8AAF-CFB5657A3240}" type="presOf" srcId="{E470AC39-62EB-42CE-BDD2-82E84B9BCE0F}" destId="{A2DE9222-B059-4141-B112-0D8DD6CCB904}" srcOrd="0" destOrd="0" presId="urn:microsoft.com/office/officeart/2005/8/layout/hList1"/>
    <dgm:cxn modelId="{DDEE2B39-D544-48B2-8E11-59D879E9A9F1}" type="presOf" srcId="{F2A6C256-1682-45A7-908F-1167B3C518DF}" destId="{375266E7-42AB-40C2-9B48-7F5F63B3AA68}" srcOrd="0" destOrd="0" presId="urn:microsoft.com/office/officeart/2005/8/layout/hList1"/>
    <dgm:cxn modelId="{E798F651-3DF8-4DFF-B711-E3176A717D88}" srcId="{F2A6C256-1682-45A7-908F-1167B3C518DF}" destId="{1C6124D8-5AE5-4642-877D-146171CB755D}" srcOrd="2" destOrd="0" parTransId="{AD0DF74A-C80F-4DFA-8F8E-4EC9F7023526}" sibTransId="{8C2D364C-F163-4EE5-9E2F-57D08C17B092}"/>
    <dgm:cxn modelId="{36447FAB-7A7B-4E70-B958-7164C25C0455}" type="presOf" srcId="{B0631B55-6BC8-4C44-9EE9-35A1EA0EF5F5}" destId="{23453F04-CC45-4625-A29F-9E58D64FD3FD}" srcOrd="0" destOrd="1" presId="urn:microsoft.com/office/officeart/2005/8/layout/hList1"/>
    <dgm:cxn modelId="{49250C1B-A702-42E8-97CB-E91C585DBA63}" type="presOf" srcId="{DCB16F3E-B131-4CF8-A4E2-22D9BAFC09EF}" destId="{23453F04-CC45-4625-A29F-9E58D64FD3FD}" srcOrd="0" destOrd="3" presId="urn:microsoft.com/office/officeart/2005/8/layout/hList1"/>
    <dgm:cxn modelId="{CD9E6AAA-F7C1-4243-A7BD-B30F41A159A2}" type="presOf" srcId="{247C6B18-C938-4D3B-B277-3D1AFB3E664A}" destId="{23453F04-CC45-4625-A29F-9E58D64FD3FD}" srcOrd="0" destOrd="4" presId="urn:microsoft.com/office/officeart/2005/8/layout/hList1"/>
    <dgm:cxn modelId="{C3242515-3F0A-40BF-BC88-5A380AC68604}" type="presOf" srcId="{010E3350-B88B-429E-898B-AC693B7E8827}" destId="{23453F04-CC45-4625-A29F-9E58D64FD3FD}" srcOrd="0" destOrd="6" presId="urn:microsoft.com/office/officeart/2005/8/layout/hList1"/>
    <dgm:cxn modelId="{9C0116AF-1282-4670-B941-A140A308747A}" type="presParOf" srcId="{A2DE9222-B059-4141-B112-0D8DD6CCB904}" destId="{06F793D5-2419-4C60-9536-E5BF5DCADAB8}" srcOrd="0" destOrd="0" presId="urn:microsoft.com/office/officeart/2005/8/layout/hList1"/>
    <dgm:cxn modelId="{433B0CC4-A3CE-499F-9557-B440FC83C7BD}" type="presParOf" srcId="{06F793D5-2419-4C60-9536-E5BF5DCADAB8}" destId="{375266E7-42AB-40C2-9B48-7F5F63B3AA68}" srcOrd="0" destOrd="0" presId="urn:microsoft.com/office/officeart/2005/8/layout/hList1"/>
    <dgm:cxn modelId="{0B02EE5D-B615-4E7B-B4D2-983F8F65EC7B}" type="presParOf" srcId="{06F793D5-2419-4C60-9536-E5BF5DCADAB8}" destId="{23453F04-CC45-4625-A29F-9E58D64FD3F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FEAF9-D72B-4CBB-90ED-50A6FDD83602}">
      <dsp:nvSpPr>
        <dsp:cNvPr id="0" name=""/>
        <dsp:cNvSpPr/>
      </dsp:nvSpPr>
      <dsp:spPr>
        <a:xfrm>
          <a:off x="6474" y="745460"/>
          <a:ext cx="3527242" cy="414969"/>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832A99-7F61-4DB8-B54B-2CD1DF034F87}">
      <dsp:nvSpPr>
        <dsp:cNvPr id="0" name=""/>
        <dsp:cNvSpPr/>
      </dsp:nvSpPr>
      <dsp:spPr>
        <a:xfrm>
          <a:off x="6474" y="901305"/>
          <a:ext cx="259123" cy="259123"/>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489012-4968-499E-A72D-E2595BABA3B5}">
      <dsp:nvSpPr>
        <dsp:cNvPr id="0" name=""/>
        <dsp:cNvSpPr/>
      </dsp:nvSpPr>
      <dsp:spPr>
        <a:xfrm>
          <a:off x="6474" y="0"/>
          <a:ext cx="3527242" cy="745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l" defTabSz="1066800" rtl="0">
            <a:lnSpc>
              <a:spcPct val="90000"/>
            </a:lnSpc>
            <a:spcBef>
              <a:spcPct val="0"/>
            </a:spcBef>
            <a:spcAft>
              <a:spcPct val="35000"/>
            </a:spcAft>
          </a:pPr>
          <a:r>
            <a:rPr lang="zh-CN" altLang="en-US" sz="2400" b="0" kern="1200" smtClean="0"/>
            <a:t>用于高斯输出分布的线性单元</a:t>
          </a:r>
          <a:endParaRPr lang="zh-CN" altLang="en-US" sz="2400" kern="1200" dirty="0"/>
        </a:p>
      </dsp:txBody>
      <dsp:txXfrm>
        <a:off x="6474" y="0"/>
        <a:ext cx="3527242" cy="745460"/>
      </dsp:txXfrm>
    </dsp:sp>
    <dsp:sp modelId="{11F3D4F9-949C-4A95-8522-40226F86CE29}">
      <dsp:nvSpPr>
        <dsp:cNvPr id="0" name=""/>
        <dsp:cNvSpPr/>
      </dsp:nvSpPr>
      <dsp:spPr>
        <a:xfrm>
          <a:off x="3710078" y="745460"/>
          <a:ext cx="3527242" cy="414969"/>
        </a:xfrm>
        <a:prstGeom prst="rect">
          <a:avLst/>
        </a:prstGeom>
        <a:solidFill>
          <a:schemeClr val="accent5">
            <a:hueOff val="-3676672"/>
            <a:satOff val="-5114"/>
            <a:lumOff val="-1961"/>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376DA1-B118-49E4-8B15-934A9B5313DC}">
      <dsp:nvSpPr>
        <dsp:cNvPr id="0" name=""/>
        <dsp:cNvSpPr/>
      </dsp:nvSpPr>
      <dsp:spPr>
        <a:xfrm>
          <a:off x="3710078" y="901305"/>
          <a:ext cx="259123" cy="259123"/>
        </a:xfrm>
        <a:prstGeom prst="rect">
          <a:avLst/>
        </a:prstGeom>
        <a:solidFill>
          <a:schemeClr val="lt1">
            <a:alpha val="90000"/>
            <a:hueOff val="0"/>
            <a:satOff val="0"/>
            <a:lumOff val="0"/>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308586-E595-44BF-B527-062529E752A2}">
      <dsp:nvSpPr>
        <dsp:cNvPr id="0" name=""/>
        <dsp:cNvSpPr/>
      </dsp:nvSpPr>
      <dsp:spPr>
        <a:xfrm>
          <a:off x="3710078" y="0"/>
          <a:ext cx="3527242" cy="745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l" defTabSz="1066800" rtl="0">
            <a:lnSpc>
              <a:spcPct val="90000"/>
            </a:lnSpc>
            <a:spcBef>
              <a:spcPct val="0"/>
            </a:spcBef>
            <a:spcAft>
              <a:spcPct val="35000"/>
            </a:spcAft>
          </a:pPr>
          <a:r>
            <a:rPr lang="zh-CN" altLang="en-US" sz="2400" b="0" kern="1200" smtClean="0"/>
            <a:t>用于 </a:t>
          </a:r>
          <a:r>
            <a:rPr lang="en-US" altLang="en-US" sz="2400" b="0" kern="1200" smtClean="0"/>
            <a:t>Bernoulli </a:t>
          </a:r>
          <a:r>
            <a:rPr lang="zh-CN" altLang="en-US" sz="2400" b="0" kern="1200" smtClean="0"/>
            <a:t>输出分布的 </a:t>
          </a:r>
          <a:r>
            <a:rPr lang="en-US" altLang="en-US" sz="2400" b="0" kern="1200" smtClean="0"/>
            <a:t>sigmoid </a:t>
          </a:r>
          <a:r>
            <a:rPr lang="zh-CN" altLang="en-US" sz="2400" b="0" kern="1200" smtClean="0"/>
            <a:t>单元</a:t>
          </a:r>
          <a:endParaRPr lang="zh-CN" sz="2400" kern="1200" dirty="0"/>
        </a:p>
      </dsp:txBody>
      <dsp:txXfrm>
        <a:off x="3710078" y="0"/>
        <a:ext cx="3527242" cy="745460"/>
      </dsp:txXfrm>
    </dsp:sp>
    <dsp:sp modelId="{213EB7AA-8881-4AB8-AE2E-778BB86B1A9D}">
      <dsp:nvSpPr>
        <dsp:cNvPr id="0" name=""/>
        <dsp:cNvSpPr/>
      </dsp:nvSpPr>
      <dsp:spPr>
        <a:xfrm>
          <a:off x="7413683" y="745460"/>
          <a:ext cx="3527242" cy="414969"/>
        </a:xfrm>
        <a:prstGeom prst="rect">
          <a:avLst/>
        </a:prstGeom>
        <a:solidFill>
          <a:schemeClr val="accent5">
            <a:hueOff val="-7353344"/>
            <a:satOff val="-10228"/>
            <a:lumOff val="-3922"/>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23393C-5228-45B7-970E-FF7ED71CE064}">
      <dsp:nvSpPr>
        <dsp:cNvPr id="0" name=""/>
        <dsp:cNvSpPr/>
      </dsp:nvSpPr>
      <dsp:spPr>
        <a:xfrm>
          <a:off x="7413683" y="901305"/>
          <a:ext cx="259123" cy="259123"/>
        </a:xfrm>
        <a:prstGeom prst="rect">
          <a:avLst/>
        </a:prstGeom>
        <a:solidFill>
          <a:schemeClr val="lt1">
            <a:alpha val="90000"/>
            <a:hueOff val="0"/>
            <a:satOff val="0"/>
            <a:lumOff val="0"/>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A43EEE-8357-4005-9279-3BA0AF6D492B}">
      <dsp:nvSpPr>
        <dsp:cNvPr id="0" name=""/>
        <dsp:cNvSpPr/>
      </dsp:nvSpPr>
      <dsp:spPr>
        <a:xfrm>
          <a:off x="7413683" y="0"/>
          <a:ext cx="3527242" cy="745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l" defTabSz="1066800" rtl="0">
            <a:lnSpc>
              <a:spcPct val="90000"/>
            </a:lnSpc>
            <a:spcBef>
              <a:spcPct val="0"/>
            </a:spcBef>
            <a:spcAft>
              <a:spcPct val="35000"/>
            </a:spcAft>
          </a:pPr>
          <a:r>
            <a:rPr lang="zh-CN" altLang="en-US" sz="2400" b="0" kern="1200" smtClean="0"/>
            <a:t>用于 </a:t>
          </a:r>
          <a:r>
            <a:rPr lang="en-US" altLang="zh-CN" sz="2400" b="0" kern="1200" smtClean="0"/>
            <a:t>Multinoulli </a:t>
          </a:r>
          <a:r>
            <a:rPr lang="zh-CN" altLang="en-US" sz="2400" b="0" kern="1200" smtClean="0"/>
            <a:t>输出分布的 </a:t>
          </a:r>
          <a:r>
            <a:rPr lang="en-US" altLang="zh-CN" sz="2400" b="0" kern="1200" smtClean="0"/>
            <a:t>softmax </a:t>
          </a:r>
          <a:r>
            <a:rPr lang="zh-CN" altLang="en-US" sz="2400" b="0" kern="1200" smtClean="0"/>
            <a:t>单元</a:t>
          </a:r>
          <a:endParaRPr lang="zh-CN" altLang="en-US" sz="2400" kern="1200" dirty="0"/>
        </a:p>
      </dsp:txBody>
      <dsp:txXfrm>
        <a:off x="7413683" y="0"/>
        <a:ext cx="3527242" cy="7454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B2E06-5A22-4895-A03F-33F7676B9F7C}">
      <dsp:nvSpPr>
        <dsp:cNvPr id="0" name=""/>
        <dsp:cNvSpPr/>
      </dsp:nvSpPr>
      <dsp:spPr>
        <a:xfrm>
          <a:off x="0" y="46074"/>
          <a:ext cx="6529753" cy="18720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zh-CN" altLang="en-US" sz="3200" kern="1200" dirty="0"/>
            <a:t>整流线性</a:t>
          </a:r>
          <a:r>
            <a:rPr lang="zh-CN" altLang="en-US" sz="3200" kern="1200" dirty="0" smtClean="0"/>
            <a:t>单元</a:t>
          </a:r>
          <a:endParaRPr lang="zh-CN" altLang="en-US" sz="3200" kern="1200" dirty="0"/>
        </a:p>
      </dsp:txBody>
      <dsp:txXfrm>
        <a:off x="0" y="46074"/>
        <a:ext cx="6529753" cy="1872000"/>
      </dsp:txXfrm>
    </dsp:sp>
    <dsp:sp modelId="{3A526225-8CDC-4420-9A42-E051D59A879C}">
      <dsp:nvSpPr>
        <dsp:cNvPr id="0" name=""/>
        <dsp:cNvSpPr/>
      </dsp:nvSpPr>
      <dsp:spPr>
        <a:xfrm>
          <a:off x="0" y="1572886"/>
          <a:ext cx="6529753" cy="354517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zh-CN" altLang="en-US" sz="2400" kern="1200" dirty="0"/>
            <a:t>整流线性单元使用激活函数</a:t>
          </a:r>
          <a14:m xmlns:a14="http://schemas.microsoft.com/office/drawing/2010/main">
            <m:oMath xmlns:m="http://schemas.openxmlformats.org/officeDocument/2006/math">
              <m:r>
                <a:rPr lang="en-US" altLang="zh-CN" sz="2400" b="0" i="1" kern="1200" smtClean="0">
                  <a:latin typeface="Cambria Math" panose="02040503050406030204" pitchFamily="18" charset="0"/>
                </a:rPr>
                <m:t>𝑔</m:t>
              </m:r>
              <m:d>
                <m:dPr>
                  <m:ctrlPr>
                    <a:rPr lang="en-US" altLang="zh-CN" sz="2400" b="0" i="1" kern="1200" smtClean="0">
                      <a:latin typeface="Cambria Math" panose="02040503050406030204" pitchFamily="18" charset="0"/>
                    </a:rPr>
                  </m:ctrlPr>
                </m:dPr>
                <m:e>
                  <m:r>
                    <a:rPr lang="en-US" altLang="zh-CN" sz="2400" b="0" i="1" kern="1200" smtClean="0">
                      <a:latin typeface="Cambria Math" panose="02040503050406030204" pitchFamily="18" charset="0"/>
                    </a:rPr>
                    <m:t>𝑧</m:t>
                  </m:r>
                </m:e>
              </m:d>
              <m:r>
                <a:rPr lang="en-US" altLang="zh-CN" sz="2400" b="0" i="1" kern="1200" smtClean="0">
                  <a:latin typeface="Cambria Math" panose="02040503050406030204" pitchFamily="18" charset="0"/>
                </a:rPr>
                <m:t>=</m:t>
              </m:r>
              <m:r>
                <m:rPr>
                  <m:sty m:val="p"/>
                </m:rPr>
                <a:rPr lang="en-US" altLang="zh-CN" sz="2400" b="0" i="0" kern="1200" smtClean="0">
                  <a:latin typeface="Cambria Math" panose="02040503050406030204" pitchFamily="18" charset="0"/>
                </a:rPr>
                <m:t>max</m:t>
              </m:r>
              <m:r>
                <a:rPr lang="en-US" altLang="zh-CN" sz="2400" b="0" i="1" kern="1200" smtClean="0">
                  <a:latin typeface="Cambria Math" panose="02040503050406030204" pitchFamily="18" charset="0"/>
                </a:rPr>
                <m:t>⁡(0,</m:t>
              </m:r>
              <m:r>
                <a:rPr lang="en-US" altLang="zh-CN" sz="2400" b="0" i="1" kern="1200" smtClean="0">
                  <a:latin typeface="Cambria Math" panose="02040503050406030204" pitchFamily="18" charset="0"/>
                </a:rPr>
                <m:t>𝑧</m:t>
              </m:r>
              <m:r>
                <a:rPr lang="en-US" altLang="zh-CN" sz="2400" b="0" i="1" kern="1200" smtClean="0">
                  <a:latin typeface="Cambria Math" panose="02040503050406030204" pitchFamily="18" charset="0"/>
                </a:rPr>
                <m:t>)</m:t>
              </m:r>
            </m:oMath>
          </a14:m>
          <a:endParaRPr lang="zh-CN" altLang="en-US" sz="2400" kern="1200" dirty="0"/>
        </a:p>
        <a:p>
          <a:pPr marL="228600" lvl="1" indent="-228600" algn="l" defTabSz="1066800">
            <a:lnSpc>
              <a:spcPct val="90000"/>
            </a:lnSpc>
            <a:spcBef>
              <a:spcPct val="0"/>
            </a:spcBef>
            <a:spcAft>
              <a:spcPct val="15000"/>
            </a:spcAft>
            <a:buChar char="••"/>
          </a:pPr>
          <a:r>
            <a:rPr lang="zh-CN" altLang="en-US" sz="2400" kern="1200" dirty="0"/>
            <a:t>与线性单元类似，易于优化</a:t>
          </a:r>
        </a:p>
        <a:p>
          <a:pPr marL="228600" lvl="1" indent="-228600" algn="l" defTabSz="1066800">
            <a:lnSpc>
              <a:spcPct val="90000"/>
            </a:lnSpc>
            <a:spcBef>
              <a:spcPct val="0"/>
            </a:spcBef>
            <a:spcAft>
              <a:spcPct val="15000"/>
            </a:spcAft>
            <a:buChar char="••"/>
          </a:pPr>
          <a:r>
            <a:rPr lang="zh-CN" altLang="en-US" sz="2400" kern="1200" dirty="0"/>
            <a:t>处于激活时导数保持较大，梯度大且一致</a:t>
          </a:r>
        </a:p>
        <a:p>
          <a:pPr marL="228600" lvl="1" indent="-228600" algn="l" defTabSz="1066800">
            <a:lnSpc>
              <a:spcPct val="90000"/>
            </a:lnSpc>
            <a:spcBef>
              <a:spcPct val="0"/>
            </a:spcBef>
            <a:spcAft>
              <a:spcPct val="15000"/>
            </a:spcAft>
            <a:buChar char="••"/>
          </a:pPr>
          <a:r>
            <a:rPr lang="zh-CN" altLang="en-US" sz="2400" kern="1200" dirty="0"/>
            <a:t>通常作用于仿射变换之上</a:t>
          </a:r>
          <a:r>
            <a:rPr lang="en-US" altLang="zh-CN" sz="2400" kern="1200" dirty="0"/>
            <a:t>:</a:t>
          </a:r>
          <a14:m xmlns:a14="http://schemas.microsoft.com/office/drawing/2010/main">
            <m:oMath xmlns:m="http://schemas.openxmlformats.org/officeDocument/2006/math">
              <m:r>
                <a:rPr lang="en-US" altLang="zh-CN" sz="2400" b="1" i="1" kern="1200" smtClean="0">
                  <a:latin typeface="Cambria Math" panose="02040503050406030204" pitchFamily="18" charset="0"/>
                </a:rPr>
                <m:t>𝒉</m:t>
              </m:r>
              <m:r>
                <a:rPr lang="en-US" altLang="zh-CN" sz="2400" b="0" i="1" kern="1200" smtClean="0">
                  <a:latin typeface="Cambria Math" panose="02040503050406030204" pitchFamily="18" charset="0"/>
                </a:rPr>
                <m:t>=</m:t>
              </m:r>
              <m:r>
                <a:rPr lang="en-US" altLang="zh-CN" sz="2400" b="0" i="1" kern="1200" smtClean="0">
                  <a:latin typeface="Cambria Math" panose="02040503050406030204" pitchFamily="18" charset="0"/>
                </a:rPr>
                <m:t>𝑔</m:t>
              </m:r>
              <m:r>
                <a:rPr lang="en-US" altLang="zh-CN" sz="2400" b="0" i="1" kern="1200" smtClean="0">
                  <a:latin typeface="Cambria Math" panose="02040503050406030204" pitchFamily="18" charset="0"/>
                </a:rPr>
                <m:t>(</m:t>
              </m:r>
              <m:sSup>
                <m:sSupPr>
                  <m:ctrlPr>
                    <a:rPr lang="en-US" altLang="zh-CN" sz="2400" b="1" i="1" kern="1200" smtClean="0">
                      <a:latin typeface="Cambria Math" panose="02040503050406030204" pitchFamily="18" charset="0"/>
                    </a:rPr>
                  </m:ctrlPr>
                </m:sSupPr>
                <m:e>
                  <m:r>
                    <a:rPr lang="en-US" altLang="zh-CN" sz="2400" b="1" i="1" kern="1200" smtClean="0">
                      <a:latin typeface="Cambria Math" panose="02040503050406030204" pitchFamily="18" charset="0"/>
                    </a:rPr>
                    <m:t>𝑾</m:t>
                  </m:r>
                </m:e>
                <m:sup>
                  <m:r>
                    <a:rPr lang="en-US" altLang="zh-CN" sz="2400" b="1" i="1" kern="1200" smtClean="0">
                      <a:latin typeface="Cambria Math" panose="02040503050406030204" pitchFamily="18" charset="0"/>
                    </a:rPr>
                    <m:t>𝑻</m:t>
                  </m:r>
                </m:sup>
              </m:sSup>
              <m:r>
                <a:rPr lang="en-US" altLang="zh-CN" sz="2400" b="1" i="1" kern="1200" smtClean="0">
                  <a:latin typeface="Cambria Math" panose="02040503050406030204" pitchFamily="18" charset="0"/>
                </a:rPr>
                <m:t>𝒙</m:t>
              </m:r>
              <m:r>
                <a:rPr lang="en-US" altLang="zh-CN" sz="2400" b="0" i="1" kern="1200" smtClean="0">
                  <a:latin typeface="Cambria Math" panose="02040503050406030204" pitchFamily="18" charset="0"/>
                </a:rPr>
                <m:t>+</m:t>
              </m:r>
              <m:r>
                <a:rPr lang="en-US" altLang="zh-CN" sz="2400" b="0" i="1" kern="1200" smtClean="0">
                  <a:latin typeface="Cambria Math" panose="02040503050406030204" pitchFamily="18" charset="0"/>
                </a:rPr>
                <m:t>𝑏</m:t>
              </m:r>
              <m:r>
                <a:rPr lang="en-US" altLang="zh-CN" sz="2400" b="0" i="1" kern="1200" smtClean="0">
                  <a:latin typeface="Cambria Math" panose="02040503050406030204" pitchFamily="18" charset="0"/>
                </a:rPr>
                <m:t>)</m:t>
              </m:r>
            </m:oMath>
          </a14:m>
          <a:endParaRPr lang="zh-CN" altLang="en-US" sz="2400" kern="1200" dirty="0"/>
        </a:p>
        <a:p>
          <a:pPr marL="457200" lvl="2" indent="-228600" algn="l" defTabSz="1066800">
            <a:lnSpc>
              <a:spcPct val="90000"/>
            </a:lnSpc>
            <a:spcBef>
              <a:spcPct val="0"/>
            </a:spcBef>
            <a:spcAft>
              <a:spcPct val="15000"/>
            </a:spcAft>
            <a:buChar char="••"/>
          </a:pPr>
          <a:r>
            <a:rPr lang="en-US" altLang="zh-CN" sz="2400" b="1" kern="1200" dirty="0" smtClean="0"/>
            <a:t>b</a:t>
          </a:r>
          <a:r>
            <a:rPr lang="zh-CN" altLang="en-US" sz="2400" kern="1200" dirty="0" smtClean="0"/>
            <a:t>初始化为小的正值，如</a:t>
          </a:r>
          <a:r>
            <a:rPr lang="en-US" altLang="zh-CN" sz="2400" kern="1200" dirty="0" smtClean="0"/>
            <a:t>0.1</a:t>
          </a:r>
          <a:endParaRPr lang="zh-CN" altLang="en-US" sz="2400" kern="1200" dirty="0"/>
        </a:p>
      </dsp:txBody>
      <dsp:txXfrm>
        <a:off x="0" y="1572886"/>
        <a:ext cx="6529753" cy="35451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5266E7-42AB-40C2-9B48-7F5F63B3AA68}">
      <dsp:nvSpPr>
        <dsp:cNvPr id="0" name=""/>
        <dsp:cNvSpPr/>
      </dsp:nvSpPr>
      <dsp:spPr>
        <a:xfrm>
          <a:off x="0" y="56814"/>
          <a:ext cx="7200414" cy="6048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altLang="zh-CN" sz="2100" kern="1200" dirty="0"/>
            <a:t>logistic sigmoid</a:t>
          </a:r>
          <a:r>
            <a:rPr lang="zh-CN" altLang="zh-CN" sz="2100" kern="1200" dirty="0"/>
            <a:t>与双曲正切函数</a:t>
          </a:r>
          <a:endParaRPr lang="zh-CN" altLang="en-US" sz="2100" kern="1200" dirty="0"/>
        </a:p>
      </dsp:txBody>
      <dsp:txXfrm>
        <a:off x="0" y="56814"/>
        <a:ext cx="7200414" cy="604800"/>
      </dsp:txXfrm>
    </dsp:sp>
    <dsp:sp modelId="{23453F04-CC45-4625-A29F-9E58D64FD3FD}">
      <dsp:nvSpPr>
        <dsp:cNvPr id="0" name=""/>
        <dsp:cNvSpPr/>
      </dsp:nvSpPr>
      <dsp:spPr>
        <a:xfrm>
          <a:off x="0" y="627943"/>
          <a:ext cx="7200414" cy="426573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altLang="zh-CN" sz="2100" kern="1200" dirty="0"/>
            <a:t>logistic sigmoid</a:t>
          </a:r>
          <a:r>
            <a:rPr lang="zh-CN" altLang="en-US" sz="2100" kern="1200" dirty="0"/>
            <a:t>激活函数：</a:t>
          </a:r>
          <a14:m xmlns:a14="http://schemas.microsoft.com/office/drawing/2010/main">
            <m:oMath xmlns:m="http://schemas.openxmlformats.org/officeDocument/2006/math">
              <m:r>
                <a:rPr lang="en-US" altLang="zh-CN" sz="2100" b="0" i="1" kern="1200" smtClean="0">
                  <a:latin typeface="Cambria Math" panose="02040503050406030204" pitchFamily="18" charset="0"/>
                </a:rPr>
                <m:t>𝑔</m:t>
              </m:r>
              <m:d>
                <m:dPr>
                  <m:ctrlPr>
                    <a:rPr lang="en-US" altLang="zh-CN" sz="2100" b="0" i="1" kern="1200" smtClean="0">
                      <a:latin typeface="Cambria Math" panose="02040503050406030204" pitchFamily="18" charset="0"/>
                    </a:rPr>
                  </m:ctrlPr>
                </m:dPr>
                <m:e>
                  <m:r>
                    <a:rPr lang="en-US" altLang="zh-CN" sz="2100" b="0" i="1" kern="1200" smtClean="0">
                      <a:latin typeface="Cambria Math" panose="02040503050406030204" pitchFamily="18" charset="0"/>
                    </a:rPr>
                    <m:t>𝑧</m:t>
                  </m:r>
                </m:e>
              </m:d>
              <m:r>
                <a:rPr lang="en-US" altLang="zh-CN" sz="2100" b="0" i="1" kern="1200" smtClean="0">
                  <a:latin typeface="Cambria Math" panose="02040503050406030204" pitchFamily="18" charset="0"/>
                </a:rPr>
                <m:t>=</m:t>
              </m:r>
              <m:r>
                <a:rPr lang="zh-CN" altLang="en-US" sz="2100" b="0" i="1" kern="1200" smtClean="0">
                  <a:latin typeface="Cambria Math" panose="02040503050406030204" pitchFamily="18" charset="0"/>
                </a:rPr>
                <m:t>𝜎</m:t>
              </m:r>
              <m:r>
                <a:rPr lang="en-US" altLang="zh-CN" sz="2100" b="0" i="1" kern="1200" smtClean="0">
                  <a:latin typeface="Cambria Math" panose="02040503050406030204" pitchFamily="18" charset="0"/>
                </a:rPr>
                <m:t>(</m:t>
              </m:r>
              <m:r>
                <a:rPr lang="en-US" altLang="zh-CN" sz="2100" b="0" i="1" kern="1200" smtClean="0">
                  <a:latin typeface="Cambria Math" panose="02040503050406030204" pitchFamily="18" charset="0"/>
                </a:rPr>
                <m:t>𝑧</m:t>
              </m:r>
              <m:r>
                <a:rPr lang="en-US" altLang="zh-CN" sz="2100" b="0" i="1" kern="1200" smtClean="0">
                  <a:latin typeface="Cambria Math" panose="02040503050406030204" pitchFamily="18" charset="0"/>
                </a:rPr>
                <m:t>)</m:t>
              </m:r>
            </m:oMath>
          </a14:m>
          <a:endParaRPr lang="zh-CN" altLang="en-US" sz="2100" kern="1200" dirty="0"/>
        </a:p>
        <a:p>
          <a:pPr marL="228600" lvl="1" indent="-228600" algn="l" defTabSz="933450">
            <a:lnSpc>
              <a:spcPct val="90000"/>
            </a:lnSpc>
            <a:spcBef>
              <a:spcPct val="0"/>
            </a:spcBef>
            <a:spcAft>
              <a:spcPct val="15000"/>
            </a:spcAft>
            <a:buChar char="••"/>
          </a:pPr>
          <a:r>
            <a:rPr lang="zh-CN" altLang="en-US" sz="2100" kern="1200" dirty="0"/>
            <a:t>双曲正切激活函数：</a:t>
          </a:r>
          <a14:m xmlns:a14="http://schemas.microsoft.com/office/drawing/2010/main">
            <m:oMath xmlns:m="http://schemas.openxmlformats.org/officeDocument/2006/math">
              <m:r>
                <a:rPr lang="en-US" altLang="zh-CN" sz="2100" b="0" i="1" kern="1200" smtClean="0">
                  <a:latin typeface="Cambria Math" panose="02040503050406030204" pitchFamily="18" charset="0"/>
                </a:rPr>
                <m:t>𝑔</m:t>
              </m:r>
              <m:d>
                <m:dPr>
                  <m:ctrlPr>
                    <a:rPr lang="en-US" altLang="zh-CN" sz="2100" b="0" i="1" kern="1200" smtClean="0">
                      <a:latin typeface="Cambria Math" panose="02040503050406030204" pitchFamily="18" charset="0"/>
                    </a:rPr>
                  </m:ctrlPr>
                </m:dPr>
                <m:e>
                  <m:r>
                    <a:rPr lang="en-US" altLang="zh-CN" sz="2100" b="0" i="1" kern="1200" smtClean="0">
                      <a:latin typeface="Cambria Math" panose="02040503050406030204" pitchFamily="18" charset="0"/>
                    </a:rPr>
                    <m:t>𝑧</m:t>
                  </m:r>
                </m:e>
              </m:d>
              <m:r>
                <a:rPr lang="en-US" altLang="zh-CN" sz="2100" b="0" i="1" kern="1200" smtClean="0">
                  <a:latin typeface="Cambria Math" panose="02040503050406030204" pitchFamily="18" charset="0"/>
                </a:rPr>
                <m:t>=</m:t>
              </m:r>
              <m:func>
                <m:funcPr>
                  <m:ctrlPr>
                    <a:rPr lang="en-US" altLang="zh-CN" sz="2100" b="0" i="1" kern="1200" smtClean="0">
                      <a:latin typeface="Cambria Math" panose="02040503050406030204" pitchFamily="18" charset="0"/>
                    </a:rPr>
                  </m:ctrlPr>
                </m:funcPr>
                <m:fName>
                  <m:r>
                    <m:rPr>
                      <m:sty m:val="p"/>
                    </m:rPr>
                    <a:rPr lang="en-US" altLang="zh-CN" sz="2100" b="0" i="0" kern="1200" smtClean="0">
                      <a:latin typeface="Cambria Math" panose="02040503050406030204" pitchFamily="18" charset="0"/>
                    </a:rPr>
                    <m:t>tanh</m:t>
                  </m:r>
                </m:fName>
                <m:e>
                  <m:d>
                    <m:dPr>
                      <m:ctrlPr>
                        <a:rPr lang="en-US" altLang="zh-CN" sz="2100" b="0" i="1" kern="1200" smtClean="0">
                          <a:latin typeface="Cambria Math" panose="02040503050406030204" pitchFamily="18" charset="0"/>
                        </a:rPr>
                      </m:ctrlPr>
                    </m:dPr>
                    <m:e>
                      <m:r>
                        <a:rPr lang="en-US" altLang="zh-CN" sz="2100" b="0" i="1" kern="1200" smtClean="0">
                          <a:latin typeface="Cambria Math" panose="02040503050406030204" pitchFamily="18" charset="0"/>
                        </a:rPr>
                        <m:t>𝑧</m:t>
                      </m:r>
                    </m:e>
                  </m:d>
                </m:e>
              </m:func>
              <m:r>
                <a:rPr lang="en-US" altLang="zh-CN" sz="2100" b="0" i="1" kern="1200" smtClean="0">
                  <a:latin typeface="Cambria Math" panose="02040503050406030204" pitchFamily="18" charset="0"/>
                </a:rPr>
                <m:t>,</m:t>
              </m:r>
              <m:r>
                <a:rPr lang="zh-CN" altLang="en-US" sz="2100" b="0" i="1" kern="1200" smtClean="0">
                  <a:latin typeface="Cambria Math" panose="02040503050406030204" pitchFamily="18" charset="0"/>
                </a:rPr>
                <m:t>其中</m:t>
              </m:r>
              <m:func>
                <m:funcPr>
                  <m:ctrlPr>
                    <a:rPr lang="en-US" altLang="zh-CN" sz="2100" b="0" i="1" kern="1200" smtClean="0">
                      <a:latin typeface="Cambria Math" panose="02040503050406030204" pitchFamily="18" charset="0"/>
                    </a:rPr>
                  </m:ctrlPr>
                </m:funcPr>
                <m:fName>
                  <m:r>
                    <m:rPr>
                      <m:sty m:val="p"/>
                    </m:rPr>
                    <a:rPr lang="en-US" altLang="zh-CN" sz="2100" b="0" i="0" kern="1200" smtClean="0">
                      <a:latin typeface="Cambria Math" panose="02040503050406030204" pitchFamily="18" charset="0"/>
                    </a:rPr>
                    <m:t>tanh</m:t>
                  </m:r>
                </m:fName>
                <m:e>
                  <m:d>
                    <m:dPr>
                      <m:ctrlPr>
                        <a:rPr lang="en-US" altLang="zh-CN" sz="2100" b="0" i="1" kern="1200" smtClean="0">
                          <a:latin typeface="Cambria Math" panose="02040503050406030204" pitchFamily="18" charset="0"/>
                        </a:rPr>
                      </m:ctrlPr>
                    </m:dPr>
                    <m:e>
                      <m:r>
                        <a:rPr lang="en-US" altLang="zh-CN" sz="2100" b="0" i="1" kern="1200" smtClean="0">
                          <a:latin typeface="Cambria Math" panose="02040503050406030204" pitchFamily="18" charset="0"/>
                        </a:rPr>
                        <m:t>𝑧</m:t>
                      </m:r>
                    </m:e>
                  </m:d>
                </m:e>
              </m:func>
              <m:r>
                <a:rPr lang="en-US" altLang="zh-CN" sz="2100" b="0" i="1" kern="1200" smtClean="0">
                  <a:latin typeface="Cambria Math" panose="02040503050406030204" pitchFamily="18" charset="0"/>
                </a:rPr>
                <m:t>=2</m:t>
              </m:r>
              <m:r>
                <a:rPr lang="zh-CN" altLang="en-US" sz="2100" b="0" i="1" kern="1200" smtClean="0">
                  <a:latin typeface="Cambria Math" panose="02040503050406030204" pitchFamily="18" charset="0"/>
                </a:rPr>
                <m:t>𝜎</m:t>
              </m:r>
              <m:d>
                <m:dPr>
                  <m:ctrlPr>
                    <a:rPr lang="en-US" altLang="zh-CN" sz="2100" b="0" i="1" kern="1200" smtClean="0">
                      <a:latin typeface="Cambria Math" panose="02040503050406030204" pitchFamily="18" charset="0"/>
                    </a:rPr>
                  </m:ctrlPr>
                </m:dPr>
                <m:e>
                  <m:r>
                    <a:rPr lang="en-US" altLang="zh-CN" sz="2100" b="0" i="1" kern="1200" smtClean="0">
                      <a:latin typeface="Cambria Math" panose="02040503050406030204" pitchFamily="18" charset="0"/>
                    </a:rPr>
                    <m:t>2</m:t>
                  </m:r>
                  <m:r>
                    <a:rPr lang="en-US" altLang="zh-CN" sz="2100" b="0" i="1" kern="1200" smtClean="0">
                      <a:latin typeface="Cambria Math" panose="02040503050406030204" pitchFamily="18" charset="0"/>
                    </a:rPr>
                    <m:t>𝑧</m:t>
                  </m:r>
                </m:e>
              </m:d>
              <m:r>
                <a:rPr lang="en-US" altLang="zh-CN" sz="2100" b="0" i="1" kern="1200" smtClean="0">
                  <a:latin typeface="Cambria Math" panose="02040503050406030204" pitchFamily="18" charset="0"/>
                </a:rPr>
                <m:t>−1</m:t>
              </m:r>
            </m:oMath>
          </a14:m>
          <a:endParaRPr lang="zh-CN" altLang="en-US" sz="2100" kern="1200" dirty="0"/>
        </a:p>
        <a:p>
          <a:pPr marL="228600" lvl="1" indent="-228600" algn="l" defTabSz="933450">
            <a:lnSpc>
              <a:spcPct val="90000"/>
            </a:lnSpc>
            <a:spcBef>
              <a:spcPct val="0"/>
            </a:spcBef>
            <a:spcAft>
              <a:spcPct val="15000"/>
            </a:spcAft>
            <a:buChar char="••"/>
          </a:pPr>
          <a:r>
            <a:rPr lang="en-US" altLang="zh-CN" sz="2100" kern="1200" dirty="0"/>
            <a:t>Sigmoid</a:t>
          </a:r>
          <a:r>
            <a:rPr lang="zh-CN" altLang="en-US" sz="2100" kern="1200" dirty="0"/>
            <a:t>单元具有广泛饱和性，会使基于梯度的学习变得非常</a:t>
          </a:r>
          <a:r>
            <a:rPr lang="zh-CN" altLang="en-US" sz="2100" kern="1200" dirty="0" smtClean="0"/>
            <a:t>困难，不鼓励将它们用作前馈网络中的隐藏单元</a:t>
          </a:r>
          <a:endParaRPr lang="zh-CN" altLang="en-US" sz="2100" kern="1200" dirty="0"/>
        </a:p>
        <a:p>
          <a:pPr marL="228600" lvl="1" indent="-228600" algn="l" defTabSz="933450">
            <a:lnSpc>
              <a:spcPct val="90000"/>
            </a:lnSpc>
            <a:spcBef>
              <a:spcPct val="0"/>
            </a:spcBef>
            <a:spcAft>
              <a:spcPct val="15000"/>
            </a:spcAft>
            <a:buChar char="••"/>
          </a:pPr>
          <a:r>
            <a:rPr lang="en-US" altLang="zh-CN" sz="2100" kern="1200" dirty="0" err="1"/>
            <a:t>tanh</a:t>
          </a:r>
          <a:r>
            <a:rPr lang="zh-CN" altLang="en-US" sz="2100" kern="1200" dirty="0"/>
            <a:t>在</a:t>
          </a:r>
          <a:r>
            <a:rPr lang="en-US" altLang="zh-CN" sz="2100" kern="1200" dirty="0"/>
            <a:t>0</a:t>
          </a:r>
          <a:r>
            <a:rPr lang="zh-CN" altLang="en-US" sz="2100" kern="1200" dirty="0"/>
            <a:t>附近与单位函数类似，只要网络激活保持一个较小值，训练深层神经网路类似于训练一个线性模型。</a:t>
          </a:r>
        </a:p>
        <a:p>
          <a:pPr marL="228600" lvl="1" indent="-228600" algn="l" defTabSz="933450">
            <a:lnSpc>
              <a:spcPct val="90000"/>
            </a:lnSpc>
            <a:spcBef>
              <a:spcPct val="0"/>
            </a:spcBef>
            <a:spcAft>
              <a:spcPct val="15000"/>
            </a:spcAft>
            <a:buChar char="••"/>
          </a:pPr>
          <a:r>
            <a:rPr lang="zh-CN" altLang="en-US" sz="2100" kern="1200" dirty="0" smtClean="0"/>
            <a:t>双曲正切激活函数通常要比</a:t>
          </a:r>
          <a:r>
            <a:rPr lang="en-US" altLang="zh-CN" sz="2100" kern="1200" dirty="0" smtClean="0"/>
            <a:t>logistic sigmoid </a:t>
          </a:r>
          <a:r>
            <a:rPr lang="zh-CN" altLang="en-US" sz="2100" kern="1200" dirty="0" smtClean="0"/>
            <a:t>函数表现更好</a:t>
          </a:r>
          <a:endParaRPr lang="zh-CN" altLang="en-US" sz="2100" kern="1200" dirty="0"/>
        </a:p>
        <a:p>
          <a:pPr marL="228600" lvl="1" indent="-228600" algn="l" defTabSz="933450">
            <a:lnSpc>
              <a:spcPct val="90000"/>
            </a:lnSpc>
            <a:spcBef>
              <a:spcPct val="0"/>
            </a:spcBef>
            <a:spcAft>
              <a:spcPct val="15000"/>
            </a:spcAft>
            <a:buChar char="••"/>
          </a:pPr>
          <a:r>
            <a:rPr lang="en-US" altLang="zh-CN" sz="2100" kern="1200" dirty="0"/>
            <a:t>Sigmoid</a:t>
          </a:r>
          <a:r>
            <a:rPr lang="zh-CN" altLang="en-US" sz="2100" kern="1200" dirty="0"/>
            <a:t>函数多应用在前馈神经网络以外的情景，如循环网络</a:t>
          </a:r>
        </a:p>
        <a:p>
          <a:pPr marL="228600" lvl="1" indent="-228600" algn="l" defTabSz="933450">
            <a:lnSpc>
              <a:spcPct val="90000"/>
            </a:lnSpc>
            <a:spcBef>
              <a:spcPct val="0"/>
            </a:spcBef>
            <a:spcAft>
              <a:spcPct val="15000"/>
            </a:spcAft>
            <a:buChar char="••"/>
          </a:pPr>
          <a:endParaRPr lang="zh-CN" altLang="en-US" sz="2100" kern="1200" dirty="0"/>
        </a:p>
      </dsp:txBody>
      <dsp:txXfrm>
        <a:off x="0" y="627943"/>
        <a:ext cx="7200414" cy="4265730"/>
      </dsp:txXfrm>
    </dsp:sp>
  </dsp:spTree>
</dsp:drawing>
</file>

<file path=ppt/diagrams/layout1.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4EF1D0-C7AF-448A-BE7B-207C559C7736}" type="datetimeFigureOut">
              <a:rPr lang="zh-CN" altLang="en-US" smtClean="0"/>
              <a:t>2018/10/24</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6AD07F-DA63-4293-914A-25E0CC29371B}" type="slidenum">
              <a:rPr lang="zh-CN" altLang="en-US" smtClean="0"/>
              <a:t>‹#›</a:t>
            </a:fld>
            <a:endParaRPr lang="zh-CN" altLang="en-US"/>
          </a:p>
        </p:txBody>
      </p:sp>
    </p:spTree>
    <p:extLst>
      <p:ext uri="{BB962C8B-B14F-4D97-AF65-F5344CB8AC3E}">
        <p14:creationId xmlns:p14="http://schemas.microsoft.com/office/powerpoint/2010/main" val="905081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aseline="0">
                <a:latin typeface="Times New Roman" panose="02020603050405020304" pitchFamily="18" charset="0"/>
                <a:ea typeface="微软雅黑" panose="020B0503020204020204" pitchFamily="34" charset="-122"/>
              </a:defRPr>
            </a:lvl1pPr>
          </a:lstStyle>
          <a:p>
            <a:r>
              <a:rPr lang="en-US" altLang="zh-CN" dirty="0" smtClean="0"/>
              <a:t>Click to edit Master title style</a:t>
            </a:r>
            <a:endParaRPr lang="zh-CN" altLang="en-US" dirty="0"/>
          </a:p>
        </p:txBody>
      </p:sp>
      <p:sp>
        <p:nvSpPr>
          <p:cNvPr id="3" name="Subtitle 2"/>
          <p:cNvSpPr>
            <a:spLocks noGrp="1"/>
          </p:cNvSpPr>
          <p:nvPr>
            <p:ph type="subTitle" idx="1"/>
          </p:nvPr>
        </p:nvSpPr>
        <p:spPr>
          <a:xfrm>
            <a:off x="1524000" y="3602038"/>
            <a:ext cx="9144000" cy="1655762"/>
          </a:xfrm>
        </p:spPr>
        <p:txBody>
          <a:bodyPr anchor="ctr"/>
          <a:lstStyle>
            <a:lvl1pPr marL="0" indent="0" algn="ctr">
              <a:buNone/>
              <a:defRPr sz="2400" baseline="0">
                <a:latin typeface="Times New Roman" panose="02020603050405020304" pitchFamily="18" charset="0"/>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smtClean="0"/>
              <a:t>Click to edit Master subtitle style</a:t>
            </a:r>
            <a:endParaRPr lang="zh-CN" altLang="en-US" dirty="0"/>
          </a:p>
        </p:txBody>
      </p:sp>
      <p:sp>
        <p:nvSpPr>
          <p:cNvPr id="4" name="Date Placeholder 3"/>
          <p:cNvSpPr>
            <a:spLocks noGrp="1"/>
          </p:cNvSpPr>
          <p:nvPr>
            <p:ph type="dt" sz="half" idx="10"/>
          </p:nvPr>
        </p:nvSpPr>
        <p:spPr/>
        <p:txBody>
          <a:bodyPr/>
          <a:lstStyle/>
          <a:p>
            <a:fld id="{DC9CD2C4-88AE-4FC4-B0AC-4DAED60F86CD}" type="datetime1">
              <a:rPr lang="zh-CN" altLang="en-US" smtClean="0"/>
              <a:t>2018/10/24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4FB8F30-D5FE-4CCB-ABB5-7A44322B684D}" type="slidenum">
              <a:rPr lang="zh-CN" altLang="en-US" smtClean="0"/>
              <a:t>‹#›</a:t>
            </a:fld>
            <a:endParaRPr lang="zh-CN" altLang="en-US"/>
          </a:p>
        </p:txBody>
      </p:sp>
      <p:pic>
        <p:nvPicPr>
          <p:cNvPr id="8" name="Picture 7"/>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2652" b="95833" l="805" r="50302"/>
                    </a14:imgEffect>
                  </a14:imgLayer>
                </a14:imgProps>
              </a:ext>
            </a:extLst>
          </a:blip>
          <a:srcRect l="1834" t="5944" r="52105" b="8391"/>
          <a:stretch/>
        </p:blipFill>
        <p:spPr>
          <a:xfrm>
            <a:off x="11215713" y="109298"/>
            <a:ext cx="762106" cy="752887"/>
          </a:xfrm>
          <a:prstGeom prst="rect">
            <a:avLst/>
          </a:prstGeom>
        </p:spPr>
      </p:pic>
    </p:spTree>
    <p:extLst>
      <p:ext uri="{BB962C8B-B14F-4D97-AF65-F5344CB8AC3E}">
        <p14:creationId xmlns:p14="http://schemas.microsoft.com/office/powerpoint/2010/main" val="3841191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5B24B3F8-8819-40E7-ABCE-BEF2CB4C0A99}" type="datetime1">
              <a:rPr lang="zh-CN" altLang="en-US" smtClean="0"/>
              <a:t>2018/10/24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4FB8F30-D5FE-4CCB-ABB5-7A44322B684D}" type="slidenum">
              <a:rPr lang="zh-CN" altLang="en-US" smtClean="0"/>
              <a:t>‹#›</a:t>
            </a:fld>
            <a:endParaRPr lang="zh-CN" altLang="en-US"/>
          </a:p>
        </p:txBody>
      </p:sp>
    </p:spTree>
    <p:extLst>
      <p:ext uri="{BB962C8B-B14F-4D97-AF65-F5344CB8AC3E}">
        <p14:creationId xmlns:p14="http://schemas.microsoft.com/office/powerpoint/2010/main" val="3124403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2329D3A5-862A-4E5D-9926-E2F31D91A035}" type="datetime1">
              <a:rPr lang="zh-CN" altLang="en-US" smtClean="0"/>
              <a:t>2018/10/24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4FB8F30-D5FE-4CCB-ABB5-7A44322B684D}" type="slidenum">
              <a:rPr lang="zh-CN" altLang="en-US" smtClean="0"/>
              <a:t>‹#›</a:t>
            </a:fld>
            <a:endParaRPr lang="zh-CN" altLang="en-US"/>
          </a:p>
        </p:txBody>
      </p:sp>
    </p:spTree>
    <p:extLst>
      <p:ext uri="{BB962C8B-B14F-4D97-AF65-F5344CB8AC3E}">
        <p14:creationId xmlns:p14="http://schemas.microsoft.com/office/powerpoint/2010/main" val="3185765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2550" y="365126"/>
            <a:ext cx="10939849" cy="994118"/>
          </a:xfrm>
        </p:spPr>
        <p:txBody>
          <a:bodyPr/>
          <a:lstStyle>
            <a:lvl1pPr>
              <a:defRPr baseline="0">
                <a:latin typeface="Times New Roman" panose="02020603050405020304" pitchFamily="18" charset="0"/>
                <a:ea typeface="微软雅黑" panose="020B0503020204020204" pitchFamily="34" charset="-122"/>
              </a:defRPr>
            </a:lvl1pPr>
          </a:lstStyle>
          <a:p>
            <a:r>
              <a:rPr lang="en-US" altLang="zh-CN" dirty="0" smtClean="0"/>
              <a:t>Click to edit Master title style</a:t>
            </a:r>
            <a:endParaRPr lang="zh-CN" altLang="en-US" dirty="0"/>
          </a:p>
        </p:txBody>
      </p:sp>
      <p:sp>
        <p:nvSpPr>
          <p:cNvPr id="3" name="Content Placeholder 2"/>
          <p:cNvSpPr>
            <a:spLocks noGrp="1"/>
          </p:cNvSpPr>
          <p:nvPr>
            <p:ph idx="1"/>
          </p:nvPr>
        </p:nvSpPr>
        <p:spPr>
          <a:xfrm>
            <a:off x="642550" y="1556951"/>
            <a:ext cx="10939849" cy="5000368"/>
          </a:xfrm>
        </p:spPr>
        <p:txBody>
          <a:bodyPr/>
          <a:lstStyle>
            <a:lvl1pPr>
              <a:defRPr baseline="0">
                <a:latin typeface="Times New Roman" panose="02020603050405020304" pitchFamily="18" charset="0"/>
                <a:ea typeface="微软雅黑" panose="020B0503020204020204" pitchFamily="34" charset="-122"/>
              </a:defRPr>
            </a:lvl1pPr>
            <a:lvl2pPr>
              <a:defRPr baseline="0">
                <a:latin typeface="Times New Roman" panose="02020603050405020304" pitchFamily="18" charset="0"/>
                <a:ea typeface="微软雅黑" panose="020B0503020204020204" pitchFamily="34" charset="-122"/>
              </a:defRPr>
            </a:lvl2pPr>
            <a:lvl3pPr>
              <a:defRPr baseline="0">
                <a:latin typeface="Times New Roman" panose="02020603050405020304" pitchFamily="18" charset="0"/>
                <a:ea typeface="微软雅黑" panose="020B0503020204020204" pitchFamily="34" charset="-122"/>
              </a:defRPr>
            </a:lvl3pPr>
            <a:lvl4pPr>
              <a:defRPr baseline="0">
                <a:latin typeface="Times New Roman" panose="02020603050405020304" pitchFamily="18" charset="0"/>
                <a:ea typeface="微软雅黑" panose="020B0503020204020204" pitchFamily="34" charset="-122"/>
              </a:defRPr>
            </a:lvl4pPr>
            <a:lvl5pPr>
              <a:defRPr baseline="0">
                <a:latin typeface="Times New Roman" panose="02020603050405020304" pitchFamily="18" charset="0"/>
                <a:ea typeface="微软雅黑" panose="020B0503020204020204" pitchFamily="34" charset="-122"/>
              </a:defRPr>
            </a:lvl5pPr>
          </a:lstStyle>
          <a:p>
            <a:pPr lvl="0"/>
            <a:r>
              <a:rPr lang="en-US" altLang="zh-CN" dirty="0" smtClean="0"/>
              <a:t>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
        <p:nvSpPr>
          <p:cNvPr id="4" name="Date Placeholder 3"/>
          <p:cNvSpPr>
            <a:spLocks noGrp="1"/>
          </p:cNvSpPr>
          <p:nvPr>
            <p:ph type="dt" sz="half" idx="10"/>
          </p:nvPr>
        </p:nvSpPr>
        <p:spPr/>
        <p:txBody>
          <a:bodyPr/>
          <a:lstStyle/>
          <a:p>
            <a:fld id="{02DF5644-F86D-4594-A401-36B80A0A0845}" type="datetime1">
              <a:rPr lang="zh-CN" altLang="en-US" smtClean="0"/>
              <a:t>2018/10/24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9234619" y="778476"/>
            <a:ext cx="2743200" cy="365125"/>
          </a:xfrm>
        </p:spPr>
        <p:txBody>
          <a:bodyPr/>
          <a:lstStyle/>
          <a:p>
            <a:fld id="{E4FB8F30-D5FE-4CCB-ABB5-7A44322B684D}" type="slidenum">
              <a:rPr lang="zh-CN" altLang="en-US" smtClean="0"/>
              <a:t>‹#›</a:t>
            </a:fld>
            <a:endParaRPr lang="zh-CN" altLang="en-US"/>
          </a:p>
        </p:txBody>
      </p:sp>
      <p:pic>
        <p:nvPicPr>
          <p:cNvPr id="7" name="Picture 6"/>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2652" b="95833" l="805" r="50302"/>
                    </a14:imgEffect>
                  </a14:imgLayer>
                </a14:imgProps>
              </a:ext>
            </a:extLst>
          </a:blip>
          <a:srcRect l="1834" t="5944" r="52105" b="8391"/>
          <a:stretch/>
        </p:blipFill>
        <p:spPr>
          <a:xfrm>
            <a:off x="11215713" y="109298"/>
            <a:ext cx="762106" cy="752887"/>
          </a:xfrm>
          <a:prstGeom prst="rect">
            <a:avLst/>
          </a:prstGeom>
        </p:spPr>
      </p:pic>
    </p:spTree>
    <p:extLst>
      <p:ext uri="{BB962C8B-B14F-4D97-AF65-F5344CB8AC3E}">
        <p14:creationId xmlns:p14="http://schemas.microsoft.com/office/powerpoint/2010/main" val="550465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Edit Master text styles</a:t>
            </a:r>
          </a:p>
        </p:txBody>
      </p:sp>
      <p:sp>
        <p:nvSpPr>
          <p:cNvPr id="4" name="Date Placeholder 3"/>
          <p:cNvSpPr>
            <a:spLocks noGrp="1"/>
          </p:cNvSpPr>
          <p:nvPr>
            <p:ph type="dt" sz="half" idx="10"/>
          </p:nvPr>
        </p:nvSpPr>
        <p:spPr/>
        <p:txBody>
          <a:bodyPr/>
          <a:lstStyle/>
          <a:p>
            <a:fld id="{14728710-F3DA-4E37-B8F5-29DDCBCB9529}" type="datetime1">
              <a:rPr lang="zh-CN" altLang="en-US" smtClean="0"/>
              <a:t>2018/10/24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4FB8F30-D5FE-4CCB-ABB5-7A44322B684D}" type="slidenum">
              <a:rPr lang="zh-CN" altLang="en-US" smtClean="0"/>
              <a:t>‹#›</a:t>
            </a:fld>
            <a:endParaRPr lang="zh-CN" altLang="en-US"/>
          </a:p>
        </p:txBody>
      </p:sp>
    </p:spTree>
    <p:extLst>
      <p:ext uri="{BB962C8B-B14F-4D97-AF65-F5344CB8AC3E}">
        <p14:creationId xmlns:p14="http://schemas.microsoft.com/office/powerpoint/2010/main" val="2895660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D739879B-FB58-4F3F-8935-9D9FE1933BB2}" type="datetime1">
              <a:rPr lang="zh-CN" altLang="en-US" smtClean="0"/>
              <a:t>2018/10/24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4FB8F30-D5FE-4CCB-ABB5-7A44322B684D}" type="slidenum">
              <a:rPr lang="zh-CN" altLang="en-US" smtClean="0"/>
              <a:t>‹#›</a:t>
            </a:fld>
            <a:endParaRPr lang="zh-CN" altLang="en-US"/>
          </a:p>
        </p:txBody>
      </p:sp>
    </p:spTree>
    <p:extLst>
      <p:ext uri="{BB962C8B-B14F-4D97-AF65-F5344CB8AC3E}">
        <p14:creationId xmlns:p14="http://schemas.microsoft.com/office/powerpoint/2010/main" val="2997632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111E3E65-D2FE-42DC-8AB3-4705FC92A4EC}" type="datetime1">
              <a:rPr lang="zh-CN" altLang="en-US" smtClean="0"/>
              <a:t>2018/10/24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4FB8F30-D5FE-4CCB-ABB5-7A44322B684D}" type="slidenum">
              <a:rPr lang="zh-CN" altLang="en-US" smtClean="0"/>
              <a:t>‹#›</a:t>
            </a:fld>
            <a:endParaRPr lang="zh-CN" altLang="en-US"/>
          </a:p>
        </p:txBody>
      </p:sp>
    </p:spTree>
    <p:extLst>
      <p:ext uri="{BB962C8B-B14F-4D97-AF65-F5344CB8AC3E}">
        <p14:creationId xmlns:p14="http://schemas.microsoft.com/office/powerpoint/2010/main" val="3601805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EC508336-FF35-4C4E-8197-72452B7B6C1B}" type="datetime1">
              <a:rPr lang="zh-CN" altLang="en-US" smtClean="0"/>
              <a:t>2018/10/24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4FB8F30-D5FE-4CCB-ABB5-7A44322B684D}" type="slidenum">
              <a:rPr lang="zh-CN" altLang="en-US" smtClean="0"/>
              <a:t>‹#›</a:t>
            </a:fld>
            <a:endParaRPr lang="zh-CN" altLang="en-US"/>
          </a:p>
        </p:txBody>
      </p:sp>
    </p:spTree>
    <p:extLst>
      <p:ext uri="{BB962C8B-B14F-4D97-AF65-F5344CB8AC3E}">
        <p14:creationId xmlns:p14="http://schemas.microsoft.com/office/powerpoint/2010/main" val="2039153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C514A1-56D4-49C7-A09A-BEEBD89AE804}" type="datetime1">
              <a:rPr lang="zh-CN" altLang="en-US" smtClean="0"/>
              <a:t>2018/10/24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a:xfrm>
            <a:off x="9234619" y="780207"/>
            <a:ext cx="2743200" cy="365125"/>
          </a:xfrm>
        </p:spPr>
        <p:txBody>
          <a:bodyPr/>
          <a:lstStyle/>
          <a:p>
            <a:fld id="{E4FB8F30-D5FE-4CCB-ABB5-7A44322B684D}" type="slidenum">
              <a:rPr lang="zh-CN" altLang="en-US" smtClean="0"/>
              <a:t>‹#›</a:t>
            </a:fld>
            <a:endParaRPr lang="zh-CN" altLang="en-US"/>
          </a:p>
        </p:txBody>
      </p:sp>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2652" b="95833" l="805" r="50302"/>
                    </a14:imgEffect>
                  </a14:imgLayer>
                </a14:imgProps>
              </a:ext>
            </a:extLst>
          </a:blip>
          <a:srcRect l="1834" t="5944" r="52105" b="8391"/>
          <a:stretch/>
        </p:blipFill>
        <p:spPr>
          <a:xfrm>
            <a:off x="11215713" y="109298"/>
            <a:ext cx="762106" cy="752887"/>
          </a:xfrm>
          <a:prstGeom prst="rect">
            <a:avLst/>
          </a:prstGeom>
        </p:spPr>
      </p:pic>
    </p:spTree>
    <p:extLst>
      <p:ext uri="{BB962C8B-B14F-4D97-AF65-F5344CB8AC3E}">
        <p14:creationId xmlns:p14="http://schemas.microsoft.com/office/powerpoint/2010/main" val="145320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Edit Master text styles</a:t>
            </a:r>
          </a:p>
        </p:txBody>
      </p:sp>
      <p:sp>
        <p:nvSpPr>
          <p:cNvPr id="5" name="Date Placeholder 4"/>
          <p:cNvSpPr>
            <a:spLocks noGrp="1"/>
          </p:cNvSpPr>
          <p:nvPr>
            <p:ph type="dt" sz="half" idx="10"/>
          </p:nvPr>
        </p:nvSpPr>
        <p:spPr/>
        <p:txBody>
          <a:bodyPr/>
          <a:lstStyle/>
          <a:p>
            <a:fld id="{57A4A466-F858-497D-8FEF-0A17D8F69044}" type="datetime1">
              <a:rPr lang="zh-CN" altLang="en-US" smtClean="0"/>
              <a:t>2018/10/24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4FB8F30-D5FE-4CCB-ABB5-7A44322B684D}" type="slidenum">
              <a:rPr lang="zh-CN" altLang="en-US" smtClean="0"/>
              <a:t>‹#›</a:t>
            </a:fld>
            <a:endParaRPr lang="zh-CN" altLang="en-US"/>
          </a:p>
        </p:txBody>
      </p:sp>
    </p:spTree>
    <p:extLst>
      <p:ext uri="{BB962C8B-B14F-4D97-AF65-F5344CB8AC3E}">
        <p14:creationId xmlns:p14="http://schemas.microsoft.com/office/powerpoint/2010/main" val="41387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Edit Master text styles</a:t>
            </a:r>
          </a:p>
        </p:txBody>
      </p:sp>
      <p:sp>
        <p:nvSpPr>
          <p:cNvPr id="5" name="Date Placeholder 4"/>
          <p:cNvSpPr>
            <a:spLocks noGrp="1"/>
          </p:cNvSpPr>
          <p:nvPr>
            <p:ph type="dt" sz="half" idx="10"/>
          </p:nvPr>
        </p:nvSpPr>
        <p:spPr/>
        <p:txBody>
          <a:bodyPr/>
          <a:lstStyle/>
          <a:p>
            <a:fld id="{0F85313D-70F1-442D-A547-A25CE78DF1DF}" type="datetime1">
              <a:rPr lang="zh-CN" altLang="en-US" smtClean="0"/>
              <a:t>2018/10/24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4FB8F30-D5FE-4CCB-ABB5-7A44322B684D}" type="slidenum">
              <a:rPr lang="zh-CN" altLang="en-US" smtClean="0"/>
              <a:t>‹#›</a:t>
            </a:fld>
            <a:endParaRPr lang="zh-CN" altLang="en-US"/>
          </a:p>
        </p:txBody>
      </p:sp>
    </p:spTree>
    <p:extLst>
      <p:ext uri="{BB962C8B-B14F-4D97-AF65-F5344CB8AC3E}">
        <p14:creationId xmlns:p14="http://schemas.microsoft.com/office/powerpoint/2010/main" val="323501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2AC14F-5C58-41BF-BB14-9D14E0AFB0E3}" type="datetime1">
              <a:rPr lang="zh-CN" altLang="en-US" smtClean="0"/>
              <a:t>2018/10/24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FB8F30-D5FE-4CCB-ABB5-7A44322B684D}" type="slidenum">
              <a:rPr lang="zh-CN" altLang="en-US" smtClean="0"/>
              <a:t>‹#›</a:t>
            </a:fld>
            <a:endParaRPr lang="zh-CN" altLang="en-US"/>
          </a:p>
        </p:txBody>
      </p:sp>
    </p:spTree>
    <p:extLst>
      <p:ext uri="{BB962C8B-B14F-4D97-AF65-F5344CB8AC3E}">
        <p14:creationId xmlns:p14="http://schemas.microsoft.com/office/powerpoint/2010/main" val="2332151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Layout" Target="../diagrams/layout1.xml"/><Relationship Id="rId7" Type="http://schemas.openxmlformats.org/officeDocument/2006/relationships/image" Target="../media/image1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26.png"/><Relationship Id="rId5" Type="http://schemas.openxmlformats.org/officeDocument/2006/relationships/diagramColors" Target="../diagrams/colors2.xml"/><Relationship Id="rId10"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3.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31.png"/><Relationship Id="rId5" Type="http://schemas.openxmlformats.org/officeDocument/2006/relationships/diagramColors" Target="../diagrams/colors3.xml"/><Relationship Id="rId10"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3.tmp"/><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490.png"/><Relationship Id="rId9" Type="http://schemas.openxmlformats.org/officeDocument/2006/relationships/image" Target="../media/image49.png"/></Relationships>
</file>

<file path=ppt/slides/_rels/slide35.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51.jpg"/><Relationship Id="rId7" Type="http://schemas.openxmlformats.org/officeDocument/2006/relationships/image" Target="../media/image55.jpg"/><Relationship Id="rId2" Type="http://schemas.openxmlformats.org/officeDocument/2006/relationships/image" Target="../media/image50.jpg"/><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 Id="rId9" Type="http://schemas.openxmlformats.org/officeDocument/2006/relationships/image" Target="../media/image57.jpg"/></Relationships>
</file>

<file path=ppt/slides/_rels/slide36.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image" Target="../media/image50.jpg"/><Relationship Id="rId7" Type="http://schemas.openxmlformats.org/officeDocument/2006/relationships/image" Target="../media/image52.jpg"/><Relationship Id="rId2" Type="http://schemas.openxmlformats.org/officeDocument/2006/relationships/image" Target="../media/image56.jpg"/><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1.jpg"/></Relationships>
</file>

<file path=ppt/slides/_rels/slide3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20.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630.png"/><Relationship Id="rId9" Type="http://schemas.openxmlformats.org/officeDocument/2006/relationships/image" Target="../media/image75.png"/></Relationships>
</file>

<file path=ppt/slides/_rels/slide3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12" Type="http://schemas.openxmlformats.org/officeDocument/2006/relationships/image" Target="../media/image84.png"/><Relationship Id="rId2" Type="http://schemas.openxmlformats.org/officeDocument/2006/relationships/image" Target="../media/image80.png"/><Relationship Id="rId1" Type="http://schemas.openxmlformats.org/officeDocument/2006/relationships/slideLayout" Target="../slideLayouts/slideLayout2.xml"/><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6.png"/><Relationship Id="rId12"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11" Type="http://schemas.openxmlformats.org/officeDocument/2006/relationships/image" Target="../media/image89.png"/><Relationship Id="rId10" Type="http://schemas.openxmlformats.org/officeDocument/2006/relationships/image" Target="../media/image88.png"/><Relationship Id="rId9" Type="http://schemas.openxmlformats.org/officeDocument/2006/relationships/image" Target="../media/image87.png"/></Relationships>
</file>

<file path=ppt/slides/_rels/slide4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750.png"/><Relationship Id="rId7" Type="http://schemas.openxmlformats.org/officeDocument/2006/relationships/image" Target="../media/image790.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760.png"/></Relationships>
</file>

<file path=ppt/slides/_rels/slide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smtClean="0"/>
              <a:t>深度前馈网络</a:t>
            </a:r>
            <a:endParaRPr lang="zh-CN" altLang="en-US" dirty="0"/>
          </a:p>
        </p:txBody>
      </p:sp>
      <p:sp>
        <p:nvSpPr>
          <p:cNvPr id="3" name="Subtitle 2"/>
          <p:cNvSpPr>
            <a:spLocks noGrp="1"/>
          </p:cNvSpPr>
          <p:nvPr>
            <p:ph type="subTitle" idx="1"/>
          </p:nvPr>
        </p:nvSpPr>
        <p:spPr/>
        <p:txBody>
          <a:bodyPr/>
          <a:lstStyle/>
          <a:p>
            <a:r>
              <a:rPr lang="zh-CN" altLang="en-US" dirty="0" smtClean="0"/>
              <a:t>中国科学技术大学  </a:t>
            </a:r>
            <a:r>
              <a:rPr lang="en-US" altLang="zh-CN" dirty="0" smtClean="0"/>
              <a:t>|  </a:t>
            </a:r>
            <a:r>
              <a:rPr lang="zh-CN" altLang="en-US" dirty="0" smtClean="0"/>
              <a:t>大数据学院</a:t>
            </a:r>
            <a:r>
              <a:rPr lang="en-US" altLang="zh-CN" dirty="0" smtClean="0"/>
              <a:t>  |  </a:t>
            </a:r>
            <a:r>
              <a:rPr lang="zh-CN" altLang="en-US" dirty="0" smtClean="0"/>
              <a:t>连德富</a:t>
            </a:r>
            <a:endParaRPr lang="en-US" altLang="zh-CN" dirty="0" smtClean="0"/>
          </a:p>
          <a:p>
            <a:r>
              <a:rPr lang="en-US" altLang="zh-CN" dirty="0" smtClean="0"/>
              <a:t>dove.ustc@gmail.com</a:t>
            </a:r>
          </a:p>
          <a:p>
            <a:endParaRPr lang="zh-CN" altLang="en-US" dirty="0"/>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1</a:t>
            </a:fld>
            <a:endParaRPr lang="zh-CN" altLang="en-US"/>
          </a:p>
        </p:txBody>
      </p:sp>
    </p:spTree>
    <p:extLst>
      <p:ext uri="{BB962C8B-B14F-4D97-AF65-F5344CB8AC3E}">
        <p14:creationId xmlns:p14="http://schemas.microsoft.com/office/powerpoint/2010/main" val="25176735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代价函数</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神经网络训练通常使用迭代的、基于梯度的优化，</a:t>
                </a:r>
                <a:r>
                  <a:rPr lang="zh-Hans" altLang="en-US" dirty="0"/>
                  <a:t>通过</a:t>
                </a:r>
                <a:r>
                  <a:rPr lang="zh-CN" altLang="en-US" dirty="0"/>
                  <a:t>使得</a:t>
                </a:r>
                <a:r>
                  <a:rPr lang="zh-CN" altLang="en-US" dirty="0">
                    <a:solidFill>
                      <a:srgbClr val="C00000"/>
                    </a:solidFill>
                  </a:rPr>
                  <a:t>代价函数</a:t>
                </a:r>
                <a:r>
                  <a:rPr lang="zh-Hans" altLang="en-US" dirty="0">
                    <a:solidFill>
                      <a:srgbClr val="C00000"/>
                    </a:solidFill>
                  </a:rPr>
                  <a:t>（损失函数）</a:t>
                </a:r>
                <a:r>
                  <a:rPr lang="zh-CN" altLang="en-US" dirty="0"/>
                  <a:t>达到一个非常小的值</a:t>
                </a:r>
                <a:r>
                  <a:rPr lang="en-US" altLang="zh-CN" dirty="0"/>
                  <a:t>,</a:t>
                </a:r>
                <a:r>
                  <a:rPr lang="zh-CN" altLang="en-US" dirty="0"/>
                  <a:t>常见代价函数如：交叉熵</a:t>
                </a:r>
                <a14:m>
                  <m:oMath xmlns:m="http://schemas.openxmlformats.org/officeDocument/2006/math">
                    <m:r>
                      <a:rPr lang="en-US" altLang="zh-CN" i="1" dirty="0">
                        <a:latin typeface="Cambria Math" panose="02040503050406030204" pitchFamily="18" charset="0"/>
                      </a:rPr>
                      <m:t>(</m:t>
                    </m:r>
                    <m:r>
                      <a:rPr lang="en-US" altLang="zh-CN" i="1" dirty="0" err="1">
                        <a:latin typeface="Cambria Math" panose="02040503050406030204" pitchFamily="18" charset="0"/>
                      </a:rPr>
                      <m:t>𝑐𝑟𝑜𝑠𝑠</m:t>
                    </m:r>
                    <m:r>
                      <a:rPr lang="en-US" altLang="zh-CN" i="1" dirty="0" err="1">
                        <a:latin typeface="Cambria Math" panose="02040503050406030204" pitchFamily="18" charset="0"/>
                      </a:rPr>
                      <m:t>_</m:t>
                    </m:r>
                    <m:r>
                      <a:rPr lang="en-US" altLang="zh-CN" i="1" dirty="0" err="1">
                        <a:latin typeface="Cambria Math" panose="02040503050406030204" pitchFamily="18" charset="0"/>
                      </a:rPr>
                      <m:t>𝑒𝑛𝑡𝑟𝑜𝑝𝑦</m:t>
                    </m:r>
                    <m:r>
                      <a:rPr lang="en-US" altLang="zh-CN" i="1" dirty="0">
                        <a:latin typeface="Cambria Math" panose="02040503050406030204" pitchFamily="18" charset="0"/>
                      </a:rPr>
                      <m:t>)</m:t>
                    </m:r>
                  </m:oMath>
                </a14:m>
                <a:r>
                  <a:rPr lang="zh-CN" altLang="en-US" dirty="0"/>
                  <a:t>代价函数</a:t>
                </a:r>
                <a:endParaRPr lang="en-US" altLang="zh-CN" dirty="0"/>
              </a:p>
              <a:p>
                <a:endParaRPr lang="en-US" altLang="zh-CN" dirty="0"/>
              </a:p>
              <a:p>
                <a:r>
                  <a:rPr lang="zh-Hans" altLang="en-US" dirty="0"/>
                  <a:t> </a:t>
                </a:r>
                <a:r>
                  <a:rPr lang="zh-CN" altLang="en-US" dirty="0"/>
                  <a:t>大多数现代的神经网络使用</a:t>
                </a:r>
                <a:r>
                  <a:rPr lang="zh-CN" altLang="en-US" dirty="0">
                    <a:solidFill>
                      <a:srgbClr val="C00000"/>
                    </a:solidFill>
                  </a:rPr>
                  <a:t>最大似然</a:t>
                </a:r>
                <a:r>
                  <a:rPr lang="zh-CN" altLang="en-US" dirty="0"/>
                  <a:t>来训练。代价函数即为负的对数似然，它与训练数据和模型分布间的交叉熵等价。要学习的分布为</a:t>
                </a:r>
                <a14:m>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b="1" i="1">
                        <a:latin typeface="Cambria Math" panose="02040503050406030204" pitchFamily="18" charset="0"/>
                      </a:rPr>
                      <m:t>𝒚</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r>
                      <a:rPr lang="zh-CN" altLang="en-US" b="1" i="1">
                        <a:latin typeface="Cambria Math" panose="02040503050406030204" pitchFamily="18" charset="0"/>
                      </a:rPr>
                      <m:t>𝜽</m:t>
                    </m:r>
                    <m:r>
                      <a:rPr lang="en-US" altLang="zh-CN" i="1">
                        <a:latin typeface="Cambria Math" panose="02040503050406030204" pitchFamily="18" charset="0"/>
                      </a:rPr>
                      <m:t>)</m:t>
                    </m:r>
                  </m:oMath>
                </a14:m>
                <a:r>
                  <a:rPr lang="zh-Hans" altLang="en-US" dirty="0"/>
                  <a:t>，</a:t>
                </a:r>
                <a:r>
                  <a:rPr lang="zh-CN" altLang="en-US" dirty="0"/>
                  <a:t>其代价函数表示为：</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𝐽</m:t>
                      </m:r>
                      <m:d>
                        <m:dPr>
                          <m:ctrlPr>
                            <a:rPr lang="en-US" altLang="zh-CN" i="1">
                              <a:latin typeface="Cambria Math" panose="02040503050406030204" pitchFamily="18" charset="0"/>
                            </a:rPr>
                          </m:ctrlPr>
                        </m:dPr>
                        <m:e>
                          <m:r>
                            <a:rPr lang="zh-CN" altLang="en-US" b="1" i="1">
                              <a:latin typeface="Cambria Math" panose="02040503050406030204" pitchFamily="18" charset="0"/>
                            </a:rPr>
                            <m:t>𝜽</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i="1">
                              <a:latin typeface="Cambria Math" panose="02040503050406030204" pitchFamily="18" charset="0"/>
                            </a:rPr>
                            <m:t>𝒚</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sub>
                      </m:sSub>
                      <m:r>
                        <a:rPr lang="en-US" altLang="zh-CN" i="1">
                          <a:latin typeface="Cambria Math" panose="02040503050406030204" pitchFamily="18" charset="0"/>
                        </a:rPr>
                        <m:t>𝑙𝑜𝑔</m:t>
                      </m:r>
                      <m:sSub>
                        <m:sSubPr>
                          <m:ctrlPr>
                            <a:rPr lang="en-US" altLang="zh-CN" i="1">
                              <a:latin typeface="Cambria Math" panose="02040503050406030204" pitchFamily="18" charset="0"/>
                            </a:rPr>
                          </m:ctrlPr>
                        </m:sSubPr>
                        <m:e>
                          <m:r>
                            <a:rPr lang="en-US" altLang="zh-CN" i="1">
                              <a:latin typeface="Cambria Math" panose="02040503050406030204" pitchFamily="18" charset="0"/>
                            </a:rPr>
                            <m:t> </m:t>
                          </m:r>
                          <m:r>
                            <a:rPr lang="en-US" altLang="zh-CN" i="1">
                              <a:latin typeface="Cambria Math" panose="02040503050406030204" pitchFamily="18" charset="0"/>
                            </a:rPr>
                            <m:t>𝑝</m:t>
                          </m:r>
                        </m:e>
                        <m:sub>
                          <m:r>
                            <a:rPr lang="en-US" altLang="zh-CN" i="1">
                              <a:latin typeface="Cambria Math" panose="02040503050406030204" pitchFamily="18" charset="0"/>
                            </a:rPr>
                            <m:t>𝑚𝑜𝑑𝑒𝑙</m:t>
                          </m:r>
                        </m:sub>
                      </m:sSub>
                      <m:r>
                        <a:rPr lang="en-US" altLang="zh-CN" i="1">
                          <a:latin typeface="Cambria Math" panose="02040503050406030204" pitchFamily="18" charset="0"/>
                        </a:rPr>
                        <m:t>(</m:t>
                      </m:r>
                      <m:r>
                        <a:rPr lang="en-US" altLang="zh-CN" b="1" i="1">
                          <a:latin typeface="Cambria Math" panose="02040503050406030204" pitchFamily="18" charset="0"/>
                        </a:rPr>
                        <m:t>𝒚</m:t>
                      </m:r>
                      <m:r>
                        <a:rPr lang="en-US" altLang="zh-CN" i="1">
                          <a:latin typeface="Cambria Math" panose="02040503050406030204" pitchFamily="18" charset="0"/>
                        </a:rPr>
                        <m:t>|</m:t>
                      </m:r>
                      <m:r>
                        <a:rPr lang="en-US" altLang="zh-CN" b="1" i="1">
                          <a:latin typeface="Cambria Math" panose="02040503050406030204" pitchFamily="18" charset="0"/>
                        </a:rPr>
                        <m:t>𝒙</m:t>
                      </m:r>
                      <m:r>
                        <a:rPr lang="en-US" altLang="zh-CN" i="1">
                          <a:latin typeface="Cambria Math" panose="02040503050406030204" pitchFamily="18" charset="0"/>
                        </a:rPr>
                        <m:t>)</m:t>
                      </m:r>
                    </m:oMath>
                  </m:oMathPara>
                </a14:m>
                <a:endParaRPr lang="zh-CN" altLang="en-US"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10</a:t>
            </a:fld>
            <a:endParaRPr lang="zh-CN" altLang="en-US"/>
          </a:p>
        </p:txBody>
      </p:sp>
    </p:spTree>
    <p:extLst>
      <p:ext uri="{BB962C8B-B14F-4D97-AF65-F5344CB8AC3E}">
        <p14:creationId xmlns:p14="http://schemas.microsoft.com/office/powerpoint/2010/main" val="159997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代价函数</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函数近似在给定 </a:t>
                </a:r>
                <a:r>
                  <a:rPr lang="en-US" altLang="zh-CN" dirty="0"/>
                  <a:t>x </a:t>
                </a:r>
                <a:r>
                  <a:rPr lang="zh-CN" altLang="en-US" dirty="0"/>
                  <a:t>时</a:t>
                </a:r>
                <a:r>
                  <a:rPr lang="en-US" altLang="zh-CN" dirty="0"/>
                  <a:t>y </a:t>
                </a:r>
                <a:r>
                  <a:rPr lang="zh-CN" altLang="en-US" dirty="0"/>
                  <a:t>的某个条件统计量</a:t>
                </a:r>
                <a:endParaRPr lang="en-US" altLang="zh-CN" dirty="0"/>
              </a:p>
              <a:p>
                <a:pPr lvl="1"/>
                <a:endParaRPr lang="en-US" altLang="zh-CN" dirty="0"/>
              </a:p>
              <a:p>
                <a:r>
                  <a:rPr lang="zh-CN" altLang="en-US" dirty="0"/>
                  <a:t>均值 </a:t>
                </a:r>
                <a:r>
                  <a:rPr lang="en-US" altLang="zh-CN" dirty="0"/>
                  <a:t>Mean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𝑦</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e>
                        </m:d>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𝑦</m:t>
                        </m:r>
                      </m:e>
                    </m:d>
                  </m:oMath>
                </a14:m>
                <a:endParaRPr lang="en-US" altLang="zh-CN" dirty="0"/>
              </a:p>
              <a:p>
                <a:pPr lvl="1"/>
                <a:endParaRPr lang="en-US" altLang="zh-CN" dirty="0"/>
              </a:p>
              <a:p>
                <a:pPr lvl="1"/>
                <a:r>
                  <a:rPr lang="zh-CN" altLang="en-US" dirty="0"/>
                  <a:t>代价函数为 </a:t>
                </a:r>
                <a:endParaRPr lang="en-US" altLang="zh-CN" dirty="0"/>
              </a:p>
              <a:p>
                <a:pPr lvl="1"/>
                <a:endParaRPr lang="en-US" altLang="zh-CN" dirty="0"/>
              </a:p>
              <a:p>
                <a:r>
                  <a:rPr lang="zh-CN" altLang="en-US" dirty="0"/>
                  <a:t>中值 </a:t>
                </a:r>
                <a:r>
                  <a:rPr lang="en-US" altLang="zh-CN" dirty="0"/>
                  <a:t>Median </a:t>
                </a:r>
              </a:p>
              <a:p>
                <a:pPr lvl="1"/>
                <a:endParaRPr lang="en-US" altLang="zh-CN" dirty="0"/>
              </a:p>
              <a:p>
                <a:pPr lvl="1"/>
                <a:r>
                  <a:rPr lang="zh-CN" altLang="en-US" dirty="0"/>
                  <a:t>代价函数为</a:t>
                </a:r>
                <a:endParaRPr lang="en-US" altLang="zh-CN" dirty="0"/>
              </a:p>
              <a:p>
                <a:endParaRPr lang="en-US" altLang="zh-CN" dirty="0"/>
              </a:p>
              <a:p>
                <a:r>
                  <a:rPr lang="zh-CN" altLang="en-US" dirty="0"/>
                  <a:t>极少使用，因为饱和现象严重</a:t>
                </a:r>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b="-1583"/>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11</a:t>
            </a:fld>
            <a:endParaRPr lang="zh-CN" altLang="en-US"/>
          </a:p>
        </p:txBody>
      </p:sp>
      <p:pic>
        <p:nvPicPr>
          <p:cNvPr id="5" name="图片 4"/>
          <p:cNvPicPr>
            <a:picLocks noChangeAspect="1"/>
          </p:cNvPicPr>
          <p:nvPr/>
        </p:nvPicPr>
        <p:blipFill>
          <a:blip r:embed="rId3"/>
          <a:stretch>
            <a:fillRect/>
          </a:stretch>
        </p:blipFill>
        <p:spPr>
          <a:xfrm>
            <a:off x="3473784" y="3205052"/>
            <a:ext cx="4886438" cy="775158"/>
          </a:xfrm>
          <a:prstGeom prst="rect">
            <a:avLst/>
          </a:prstGeom>
        </p:spPr>
      </p:pic>
      <p:pic>
        <p:nvPicPr>
          <p:cNvPr id="6" name="图片 5"/>
          <p:cNvPicPr>
            <a:picLocks noChangeAspect="1"/>
          </p:cNvPicPr>
          <p:nvPr/>
        </p:nvPicPr>
        <p:blipFill>
          <a:blip r:embed="rId4"/>
          <a:stretch>
            <a:fillRect/>
          </a:stretch>
        </p:blipFill>
        <p:spPr>
          <a:xfrm>
            <a:off x="3473784" y="4831196"/>
            <a:ext cx="4876461" cy="875773"/>
          </a:xfrm>
          <a:prstGeom prst="rect">
            <a:avLst/>
          </a:prstGeom>
        </p:spPr>
      </p:pic>
    </p:spTree>
    <p:extLst>
      <p:ext uri="{BB962C8B-B14F-4D97-AF65-F5344CB8AC3E}">
        <p14:creationId xmlns:p14="http://schemas.microsoft.com/office/powerpoint/2010/main" val="564144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输出单元</a:t>
            </a:r>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12</a:t>
            </a:fld>
            <a:endParaRPr lang="zh-CN" altLang="en-US"/>
          </a:p>
        </p:txBody>
      </p:sp>
      <p:graphicFrame>
        <p:nvGraphicFramePr>
          <p:cNvPr id="5" name="内容占位符 3"/>
          <p:cNvGraphicFramePr>
            <a:graphicFrameLocks/>
          </p:cNvGraphicFramePr>
          <p:nvPr>
            <p:extLst>
              <p:ext uri="{D42A27DB-BD31-4B8C-83A1-F6EECF244321}">
                <p14:modId xmlns:p14="http://schemas.microsoft.com/office/powerpoint/2010/main" val="2868836563"/>
              </p:ext>
            </p:extLst>
          </p:nvPr>
        </p:nvGraphicFramePr>
        <p:xfrm>
          <a:off x="724267" y="1556951"/>
          <a:ext cx="10947400" cy="1868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6" name="文本框 5"/>
              <p:cNvSpPr txBox="1"/>
              <p:nvPr/>
            </p:nvSpPr>
            <p:spPr>
              <a:xfrm>
                <a:off x="573086" y="2900982"/>
                <a:ext cx="3594653" cy="2684196"/>
              </a:xfrm>
              <a:prstGeom prst="rect">
                <a:avLst/>
              </a:prstGeom>
              <a:noFill/>
            </p:spPr>
            <p:txBody>
              <a:bodyPr wrap="square" rtlCol="0">
                <a:spAutoFit/>
              </a:bodyPr>
              <a:lstStyle/>
              <a:p>
                <a:r>
                  <a:rPr lang="zh-CN" altLang="en-US" sz="2400" dirty="0" smtClean="0">
                    <a:solidFill>
                      <a:schemeClr val="tx1"/>
                    </a:solidFill>
                  </a:rPr>
                  <a:t>给定特征</a:t>
                </a:r>
                <a14:m>
                  <m:oMath xmlns:m="http://schemas.openxmlformats.org/officeDocument/2006/math">
                    <m:r>
                      <a:rPr lang="en-US" altLang="zh-CN" sz="2400" b="1" i="1" dirty="0" smtClean="0">
                        <a:solidFill>
                          <a:schemeClr val="tx1"/>
                        </a:solidFill>
                        <a:latin typeface="Cambria Math" panose="02040503050406030204" pitchFamily="18" charset="0"/>
                      </a:rPr>
                      <m:t>𝒉</m:t>
                    </m:r>
                    <m:r>
                      <a:rPr lang="zh-CN" altLang="en-US" sz="2400" i="1" dirty="0">
                        <a:solidFill>
                          <a:schemeClr val="tx1"/>
                        </a:solidFill>
                        <a:latin typeface="Cambria Math" panose="02040503050406030204" pitchFamily="18" charset="0"/>
                      </a:rPr>
                      <m:t>，</m:t>
                    </m:r>
                    <m:r>
                      <a:rPr lang="zh-CN" altLang="en-US" sz="2400" i="1" dirty="0" smtClean="0">
                        <a:solidFill>
                          <a:schemeClr val="tx1"/>
                        </a:solidFill>
                        <a:latin typeface="Cambria Math" panose="02040503050406030204" pitchFamily="18" charset="0"/>
                      </a:rPr>
                      <m:t>线性</m:t>
                    </m:r>
                  </m:oMath>
                </a14:m>
                <a:r>
                  <a:rPr lang="zh-CN" altLang="en-US" sz="2400" dirty="0">
                    <a:solidFill>
                      <a:schemeClr val="tx1"/>
                    </a:solidFill>
                  </a:rPr>
                  <a:t>输出单元层产生一个向量</a:t>
                </a:r>
                <a:endParaRPr lang="en-US" altLang="zh-CN" sz="2400" dirty="0">
                  <a:solidFill>
                    <a:schemeClr val="tx1"/>
                  </a:solidFill>
                </a:endParaRPr>
              </a:p>
              <a:p>
                <a:pPr/>
                <a14:m>
                  <m:oMathPara xmlns:m="http://schemas.openxmlformats.org/officeDocument/2006/math">
                    <m:oMathParaPr>
                      <m:jc m:val="centerGroup"/>
                    </m:oMathParaPr>
                    <m:oMath xmlns:m="http://schemas.openxmlformats.org/officeDocument/2006/math">
                      <m:acc>
                        <m:accPr>
                          <m:chr m:val="̂"/>
                          <m:ctrlPr>
                            <a:rPr lang="en-US" altLang="zh-CN" sz="2400" b="1" i="1">
                              <a:solidFill>
                                <a:schemeClr val="tx1"/>
                              </a:solidFill>
                              <a:latin typeface="Cambria Math" panose="02040503050406030204" pitchFamily="18" charset="0"/>
                            </a:rPr>
                          </m:ctrlPr>
                        </m:accPr>
                        <m:e>
                          <m:r>
                            <a:rPr lang="en-US" altLang="zh-CN" sz="2400" b="1" i="1">
                              <a:solidFill>
                                <a:schemeClr val="tx1"/>
                              </a:solidFill>
                              <a:latin typeface="Cambria Math" panose="02040503050406030204" pitchFamily="18" charset="0"/>
                            </a:rPr>
                            <m:t>𝒚</m:t>
                          </m:r>
                        </m:e>
                      </m:acc>
                      <m:r>
                        <a:rPr lang="en-US" altLang="zh-CN" sz="2400" b="1" i="1" smtClean="0">
                          <a:solidFill>
                            <a:schemeClr val="tx1"/>
                          </a:solidFill>
                          <a:latin typeface="Cambria Math" panose="02040503050406030204" pitchFamily="18" charset="0"/>
                        </a:rPr>
                        <m:t>=</m:t>
                      </m:r>
                      <m:sSup>
                        <m:sSupPr>
                          <m:ctrlPr>
                            <a:rPr lang="en-US" altLang="zh-CN" sz="2400" b="1" i="1" smtClean="0">
                              <a:solidFill>
                                <a:schemeClr val="tx1"/>
                              </a:solidFill>
                              <a:latin typeface="Cambria Math" panose="02040503050406030204" pitchFamily="18" charset="0"/>
                            </a:rPr>
                          </m:ctrlPr>
                        </m:sSupPr>
                        <m:e>
                          <m:r>
                            <a:rPr lang="en-US" altLang="zh-CN" sz="2400" b="1" i="1" smtClean="0">
                              <a:solidFill>
                                <a:schemeClr val="tx1"/>
                              </a:solidFill>
                              <a:latin typeface="Cambria Math" panose="02040503050406030204" pitchFamily="18" charset="0"/>
                            </a:rPr>
                            <m:t>𝑾</m:t>
                          </m:r>
                        </m:e>
                        <m:sup>
                          <m:r>
                            <a:rPr lang="en-US" altLang="zh-CN" sz="2400" b="1" i="1" smtClean="0">
                              <a:solidFill>
                                <a:schemeClr val="tx1"/>
                              </a:solidFill>
                              <a:latin typeface="Cambria Math" panose="02040503050406030204" pitchFamily="18" charset="0"/>
                            </a:rPr>
                            <m:t>𝑻</m:t>
                          </m:r>
                        </m:sup>
                      </m:sSup>
                      <m:r>
                        <a:rPr lang="en-US" altLang="zh-CN" sz="2400" b="1" i="1" smtClean="0">
                          <a:solidFill>
                            <a:schemeClr val="tx1"/>
                          </a:solidFill>
                          <a:latin typeface="Cambria Math" panose="02040503050406030204" pitchFamily="18" charset="0"/>
                        </a:rPr>
                        <m:t>𝒉</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𝑏</m:t>
                      </m:r>
                    </m:oMath>
                  </m:oMathPara>
                </a14:m>
                <a:endParaRPr lang="en-US" altLang="zh-CN" sz="2400" b="0" dirty="0">
                  <a:solidFill>
                    <a:schemeClr val="tx1"/>
                  </a:solidFill>
                </a:endParaRPr>
              </a:p>
              <a:p>
                <a:r>
                  <a:rPr lang="zh-CN" altLang="en-US" sz="2400" dirty="0">
                    <a:solidFill>
                      <a:schemeClr val="tx1"/>
                    </a:solidFill>
                  </a:rPr>
                  <a:t>线性输出层经常被用来产生高斯分布的均值：</a:t>
                </a:r>
                <a:endParaRPr lang="en-US" altLang="zh-CN" sz="2400" dirty="0">
                  <a:solidFill>
                    <a:schemeClr val="tx1"/>
                  </a:solidFill>
                </a:endParaRPr>
              </a:p>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𝑝</m:t>
                      </m:r>
                      <m:d>
                        <m:dPr>
                          <m:ctrlPr>
                            <a:rPr lang="en-US" altLang="zh-CN" sz="2400" b="1" i="1" smtClean="0">
                              <a:solidFill>
                                <a:schemeClr val="tx1"/>
                              </a:solidFill>
                              <a:latin typeface="Cambria Math" panose="02040503050406030204" pitchFamily="18" charset="0"/>
                            </a:rPr>
                          </m:ctrlPr>
                        </m:dPr>
                        <m:e>
                          <m:r>
                            <a:rPr lang="en-US" altLang="zh-CN" sz="2400" b="1" i="1" smtClean="0">
                              <a:solidFill>
                                <a:schemeClr val="tx1"/>
                              </a:solidFill>
                              <a:latin typeface="Cambria Math" panose="02040503050406030204" pitchFamily="18" charset="0"/>
                            </a:rPr>
                            <m:t>𝒚</m:t>
                          </m:r>
                        </m:e>
                        <m:e>
                          <m:r>
                            <a:rPr lang="en-US" altLang="zh-CN" sz="2400" b="1" i="1" smtClean="0">
                              <a:solidFill>
                                <a:schemeClr val="tx1"/>
                              </a:solidFill>
                              <a:latin typeface="Cambria Math" panose="02040503050406030204" pitchFamily="18" charset="0"/>
                            </a:rPr>
                            <m:t>𝒙</m:t>
                          </m:r>
                        </m:e>
                      </m:d>
                      <m:r>
                        <a:rPr lang="en-US" altLang="zh-CN" sz="2400" b="1"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𝑁</m:t>
                      </m:r>
                      <m:r>
                        <a:rPr lang="en-US" altLang="zh-CN" sz="2400" b="0"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𝒚</m:t>
                      </m:r>
                      <m:r>
                        <a:rPr lang="en-US" altLang="zh-CN" sz="2400" b="1" i="1" smtClean="0">
                          <a:solidFill>
                            <a:schemeClr val="tx1"/>
                          </a:solidFill>
                          <a:latin typeface="Cambria Math" panose="02040503050406030204" pitchFamily="18" charset="0"/>
                        </a:rPr>
                        <m:t>;</m:t>
                      </m:r>
                      <m:acc>
                        <m:accPr>
                          <m:chr m:val="̂"/>
                          <m:ctrlPr>
                            <a:rPr lang="en-US" altLang="zh-CN" sz="2400" b="1" i="1" smtClean="0">
                              <a:solidFill>
                                <a:schemeClr val="tx1"/>
                              </a:solidFill>
                              <a:latin typeface="Cambria Math" panose="02040503050406030204" pitchFamily="18" charset="0"/>
                            </a:rPr>
                          </m:ctrlPr>
                        </m:accPr>
                        <m:e>
                          <m:r>
                            <a:rPr lang="en-US" altLang="zh-CN" sz="2400" b="1" i="1" smtClean="0">
                              <a:solidFill>
                                <a:schemeClr val="tx1"/>
                              </a:solidFill>
                              <a:latin typeface="Cambria Math" panose="02040503050406030204" pitchFamily="18" charset="0"/>
                            </a:rPr>
                            <m:t>𝒚</m:t>
                          </m:r>
                        </m:e>
                      </m:acc>
                      <m:r>
                        <a:rPr lang="en-US" altLang="zh-CN" sz="2400" b="0"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𝑰</m:t>
                      </m:r>
                      <m:r>
                        <a:rPr lang="en-US" altLang="zh-CN" sz="2400" b="0" i="1" smtClean="0">
                          <a:solidFill>
                            <a:schemeClr val="tx1"/>
                          </a:solidFill>
                          <a:latin typeface="Cambria Math" panose="02040503050406030204" pitchFamily="18" charset="0"/>
                        </a:rPr>
                        <m:t>)</m:t>
                      </m:r>
                    </m:oMath>
                  </m:oMathPara>
                </a14:m>
                <a:endParaRPr lang="en-US" altLang="zh-CN" sz="2400" dirty="0">
                  <a:solidFill>
                    <a:schemeClr val="tx1"/>
                  </a:solidFill>
                </a:endParaRPr>
              </a:p>
              <a:p>
                <a:endParaRPr lang="zh-CN" altLang="en-US" sz="2400" dirty="0">
                  <a:solidFill>
                    <a:schemeClr val="tx1"/>
                  </a:solidFill>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573086" y="2900982"/>
                <a:ext cx="3594653" cy="2684196"/>
              </a:xfrm>
              <a:prstGeom prst="rect">
                <a:avLst/>
              </a:prstGeom>
              <a:blipFill>
                <a:blip r:embed="rId7"/>
                <a:stretch>
                  <a:fillRect l="-2542" t="-1591" r="-10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840856" y="2900982"/>
                <a:ext cx="2510287" cy="2355838"/>
              </a:xfrm>
              <a:prstGeom prst="rect">
                <a:avLst/>
              </a:prstGeom>
              <a:noFill/>
            </p:spPr>
            <p:txBody>
              <a:bodyPr wrap="square" rtlCol="0">
                <a:spAutoFit/>
              </a:bodyPr>
              <a:lstStyle/>
              <a:p>
                <a:r>
                  <a:rPr lang="en-US" altLang="zh-CN" sz="2400" dirty="0" smtClean="0">
                    <a:solidFill>
                      <a:schemeClr val="tx1"/>
                    </a:solidFill>
                  </a:rPr>
                  <a:t>Sigmoid</a:t>
                </a:r>
                <a:r>
                  <a:rPr lang="zh-CN" altLang="en-US" sz="2400" dirty="0">
                    <a:solidFill>
                      <a:schemeClr val="tx1"/>
                    </a:solidFill>
                  </a:rPr>
                  <a:t>输出单元定义为：</a:t>
                </a:r>
                <a:endParaRPr lang="en-US" altLang="zh-CN" sz="2400" dirty="0">
                  <a:solidFill>
                    <a:schemeClr val="tx1"/>
                  </a:solidFill>
                </a:endParaRPr>
              </a:p>
              <a:p>
                <a:pPr/>
                <a14:m>
                  <m:oMathPara xmlns:m="http://schemas.openxmlformats.org/officeDocument/2006/math">
                    <m:oMathParaPr>
                      <m:jc m:val="centerGroup"/>
                    </m:oMathParaPr>
                    <m:oMath xmlns:m="http://schemas.openxmlformats.org/officeDocument/2006/math">
                      <m:acc>
                        <m:accPr>
                          <m:chr m:val="̂"/>
                          <m:ctrlPr>
                            <a:rPr lang="en-US" altLang="zh-CN" sz="2400" b="1" i="1">
                              <a:solidFill>
                                <a:schemeClr val="tx1"/>
                              </a:solidFill>
                              <a:latin typeface="Cambria Math" panose="02040503050406030204" pitchFamily="18" charset="0"/>
                            </a:rPr>
                          </m:ctrlPr>
                        </m:accPr>
                        <m:e>
                          <m:r>
                            <a:rPr lang="en-US" altLang="zh-CN" sz="2400" b="1" i="1">
                              <a:solidFill>
                                <a:schemeClr val="tx1"/>
                              </a:solidFill>
                              <a:latin typeface="Cambria Math" panose="02040503050406030204" pitchFamily="18" charset="0"/>
                            </a:rPr>
                            <m:t>𝒚</m:t>
                          </m:r>
                        </m:e>
                      </m:acc>
                      <m:r>
                        <a:rPr lang="en-US" altLang="zh-CN" sz="2400" b="1" i="1">
                          <a:solidFill>
                            <a:schemeClr val="tx1"/>
                          </a:solidFill>
                          <a:latin typeface="Cambria Math" panose="02040503050406030204" pitchFamily="18" charset="0"/>
                        </a:rPr>
                        <m:t>=</m:t>
                      </m:r>
                      <m:r>
                        <a:rPr lang="zh-CN" altLang="en-US" sz="2400" b="0" i="1" smtClean="0">
                          <a:solidFill>
                            <a:schemeClr val="tx1"/>
                          </a:solidFill>
                          <a:latin typeface="Cambria Math" panose="02040503050406030204" pitchFamily="18" charset="0"/>
                        </a:rPr>
                        <m:t>𝜎</m:t>
                      </m:r>
                      <m:d>
                        <m:dPr>
                          <m:ctrlPr>
                            <a:rPr lang="en-US" altLang="zh-CN" sz="2400" b="1" i="1" smtClean="0">
                              <a:solidFill>
                                <a:schemeClr val="tx1"/>
                              </a:solidFill>
                              <a:latin typeface="Cambria Math" panose="02040503050406030204" pitchFamily="18" charset="0"/>
                            </a:rPr>
                          </m:ctrlPr>
                        </m:dPr>
                        <m:e>
                          <m:sSup>
                            <m:sSupPr>
                              <m:ctrlPr>
                                <a:rPr lang="en-US" altLang="zh-CN" sz="2400" b="1" i="1" smtClean="0">
                                  <a:solidFill>
                                    <a:schemeClr val="tx1"/>
                                  </a:solidFill>
                                  <a:latin typeface="Cambria Math" panose="02040503050406030204" pitchFamily="18" charset="0"/>
                                </a:rPr>
                              </m:ctrlPr>
                            </m:sSupPr>
                            <m:e>
                              <m:r>
                                <a:rPr lang="zh-CN" altLang="en-US" sz="2400" b="1" i="1">
                                  <a:solidFill>
                                    <a:schemeClr val="tx1"/>
                                  </a:solidFill>
                                  <a:latin typeface="Cambria Math" panose="02040503050406030204" pitchFamily="18" charset="0"/>
                                </a:rPr>
                                <m:t>𝝎</m:t>
                              </m:r>
                            </m:e>
                            <m:sup>
                              <m:r>
                                <a:rPr lang="en-US" altLang="zh-CN" sz="2400" b="1" i="1" smtClean="0">
                                  <a:solidFill>
                                    <a:schemeClr val="tx1"/>
                                  </a:solidFill>
                                  <a:latin typeface="Cambria Math" panose="02040503050406030204" pitchFamily="18" charset="0"/>
                                </a:rPr>
                                <m:t>𝑻</m:t>
                              </m:r>
                            </m:sup>
                          </m:sSup>
                          <m:r>
                            <a:rPr lang="en-US" altLang="zh-CN" sz="2400" b="1" i="1" smtClean="0">
                              <a:solidFill>
                                <a:schemeClr val="tx1"/>
                              </a:solidFill>
                              <a:latin typeface="Cambria Math" panose="02040503050406030204" pitchFamily="18" charset="0"/>
                            </a:rPr>
                            <m:t>𝒉</m:t>
                          </m:r>
                          <m:r>
                            <a:rPr lang="en-US" altLang="zh-CN" sz="2400" b="1"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𝑏</m:t>
                          </m:r>
                        </m:e>
                      </m:d>
                    </m:oMath>
                  </m:oMathPara>
                </a14:m>
                <a:endParaRPr lang="en-US" altLang="zh-CN" sz="2400" b="1" dirty="0">
                  <a:solidFill>
                    <a:schemeClr val="tx1"/>
                  </a:solidFill>
                </a:endParaRPr>
              </a:p>
              <a:p>
                <a:pPr lvl="0"/>
                <a:endParaRPr lang="en-US" altLang="zh-CN" sz="2400" dirty="0" smtClean="0">
                  <a:solidFill>
                    <a:schemeClr val="tx1"/>
                  </a:solidFill>
                </a:endParaRPr>
              </a:p>
              <a:p>
                <a:pPr lvl="0"/>
                <a:endParaRPr lang="zh-CN" altLang="en-US" sz="2400" dirty="0">
                  <a:solidFill>
                    <a:schemeClr val="tx1"/>
                  </a:solidFill>
                </a:endParaRPr>
              </a:p>
              <a:p>
                <a:endParaRPr lang="en-US" altLang="zh-CN" sz="2400" dirty="0">
                  <a:solidFill>
                    <a:schemeClr val="tx1"/>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4840856" y="2900982"/>
                <a:ext cx="2510287" cy="2355838"/>
              </a:xfrm>
              <a:prstGeom prst="rect">
                <a:avLst/>
              </a:prstGeom>
              <a:blipFill>
                <a:blip r:embed="rId8"/>
                <a:stretch>
                  <a:fillRect l="-3641" t="-1813" r="-26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8126627" y="2900982"/>
                <a:ext cx="3628767" cy="1661289"/>
              </a:xfrm>
              <a:prstGeom prst="rect">
                <a:avLst/>
              </a:prstGeom>
              <a:noFill/>
            </p:spPr>
            <p:txBody>
              <a:bodyPr wrap="square" rtlCol="0">
                <a:spAutoFit/>
              </a:bodyPr>
              <a:lstStyle/>
              <a:p>
                <a:r>
                  <a:rPr lang="en-US" altLang="zh-CN" sz="2400" dirty="0" smtClean="0">
                    <a:solidFill>
                      <a:schemeClr val="tx1"/>
                    </a:solidFill>
                  </a:rPr>
                  <a:t>Softmax</a:t>
                </a:r>
                <a:r>
                  <a:rPr lang="zh-CN" altLang="en-US" sz="2400" dirty="0">
                    <a:solidFill>
                      <a:schemeClr val="tx1"/>
                    </a:solidFill>
                  </a:rPr>
                  <a:t>函数形式为</a:t>
                </a:r>
                <a:r>
                  <a:rPr lang="zh-CN" altLang="en-US" sz="2400" dirty="0" smtClean="0">
                    <a:solidFill>
                      <a:schemeClr val="tx1"/>
                    </a:solidFill>
                  </a:rPr>
                  <a:t>：</a:t>
                </a:r>
                <a:endParaRPr lang="en-US" altLang="zh-CN" sz="2400" dirty="0" smtClean="0">
                  <a:solidFill>
                    <a:schemeClr val="tx1"/>
                  </a:solidFill>
                </a:endParaRPr>
              </a:p>
              <a:p>
                <a:pPr/>
                <a14:m>
                  <m:oMathPara xmlns:m="http://schemas.openxmlformats.org/officeDocument/2006/math">
                    <m:oMathParaPr>
                      <m:jc m:val="centerGroup"/>
                    </m:oMathParaPr>
                    <m:oMath xmlns:m="http://schemas.openxmlformats.org/officeDocument/2006/math">
                      <m:r>
                        <a:rPr lang="en-US" altLang="zh-CN" sz="2400" b="1" i="1" smtClean="0">
                          <a:solidFill>
                            <a:schemeClr val="tx1"/>
                          </a:solidFill>
                          <a:latin typeface="Cambria Math" panose="02040503050406030204" pitchFamily="18" charset="0"/>
                        </a:rPr>
                        <m:t>𝒛</m:t>
                      </m:r>
                      <m:r>
                        <a:rPr lang="en-US" altLang="zh-CN" sz="2400" b="0" i="1" smtClean="0">
                          <a:solidFill>
                            <a:schemeClr val="tx1"/>
                          </a:solidFill>
                          <a:latin typeface="Cambria Math" panose="02040503050406030204" pitchFamily="18" charset="0"/>
                        </a:rPr>
                        <m:t>=</m:t>
                      </m:r>
                      <m:sSup>
                        <m:sSupPr>
                          <m:ctrlPr>
                            <a:rPr lang="en-US" altLang="zh-CN" sz="2400" b="0" i="1" smtClean="0">
                              <a:solidFill>
                                <a:schemeClr val="tx1"/>
                              </a:solidFill>
                              <a:latin typeface="Cambria Math" panose="02040503050406030204" pitchFamily="18" charset="0"/>
                            </a:rPr>
                          </m:ctrlPr>
                        </m:sSupPr>
                        <m:e>
                          <m:r>
                            <a:rPr lang="en-US" altLang="zh-CN" sz="2400" b="1" i="1" smtClean="0">
                              <a:solidFill>
                                <a:schemeClr val="tx1"/>
                              </a:solidFill>
                              <a:latin typeface="Cambria Math" panose="02040503050406030204" pitchFamily="18" charset="0"/>
                            </a:rPr>
                            <m:t>𝑾</m:t>
                          </m:r>
                        </m:e>
                        <m:sup>
                          <m:r>
                            <a:rPr lang="en-US" altLang="zh-CN" sz="2400" b="0" i="1" smtClean="0">
                              <a:solidFill>
                                <a:schemeClr val="tx1"/>
                              </a:solidFill>
                              <a:latin typeface="Cambria Math" panose="02040503050406030204" pitchFamily="18" charset="0"/>
                            </a:rPr>
                            <m:t>𝑇</m:t>
                          </m:r>
                        </m:sup>
                      </m:sSup>
                      <m:r>
                        <a:rPr lang="en-US" altLang="zh-CN" sz="2400" b="1" i="1" smtClean="0">
                          <a:solidFill>
                            <a:schemeClr val="tx1"/>
                          </a:solidFill>
                          <a:latin typeface="Cambria Math" panose="02040503050406030204" pitchFamily="18" charset="0"/>
                        </a:rPr>
                        <m:t>𝒉</m:t>
                      </m:r>
                      <m:r>
                        <a:rPr lang="en-US" altLang="zh-CN" sz="2400" b="0"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𝒃</m:t>
                      </m:r>
                    </m:oMath>
                  </m:oMathPara>
                </a14:m>
                <a:endParaRPr lang="en-US" altLang="zh-CN" sz="2400" b="1" dirty="0">
                  <a:solidFill>
                    <a:schemeClr val="tx1"/>
                  </a:solidFill>
                </a:endParaRPr>
              </a:p>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𝑠𝑜𝑓𝑡𝑚𝑎𝑥</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𝑧</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m:t>
                          </m:r>
                        </m:e>
                        <m:sub>
                          <m:r>
                            <a:rPr lang="en-US" altLang="zh-CN" sz="2400" b="0" i="1" smtClean="0">
                              <a:solidFill>
                                <a:schemeClr val="tx1"/>
                              </a:solidFill>
                              <a:latin typeface="Cambria Math" panose="02040503050406030204" pitchFamily="18" charset="0"/>
                            </a:rPr>
                            <m:t>𝑖</m:t>
                          </m:r>
                        </m:sub>
                      </m:sSub>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m:rPr>
                              <m:sty m:val="p"/>
                            </m:rPr>
                            <a:rPr lang="en-US" altLang="zh-CN" sz="2400" b="0" i="0" smtClean="0">
                              <a:solidFill>
                                <a:schemeClr val="tx1"/>
                              </a:solidFill>
                              <a:latin typeface="Cambria Math" panose="02040503050406030204" pitchFamily="18" charset="0"/>
                            </a:rPr>
                            <m:t>exp</m:t>
                          </m:r>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𝑧</m:t>
                              </m:r>
                            </m:e>
                            <m:sub>
                              <m:r>
                                <a:rPr lang="en-US" altLang="zh-CN" sz="2400" b="0" i="1" smtClean="0">
                                  <a:solidFill>
                                    <a:schemeClr val="tx1"/>
                                  </a:solidFill>
                                  <a:latin typeface="Cambria Math" panose="02040503050406030204" pitchFamily="18" charset="0"/>
                                </a:rPr>
                                <m:t>𝑖</m:t>
                              </m:r>
                            </m:sub>
                          </m:sSub>
                          <m:r>
                            <a:rPr lang="en-US" altLang="zh-CN" sz="2400" b="0" i="1" smtClean="0">
                              <a:solidFill>
                                <a:schemeClr val="tx1"/>
                              </a:solidFill>
                              <a:latin typeface="Cambria Math" panose="02040503050406030204" pitchFamily="18" charset="0"/>
                            </a:rPr>
                            <m:t>) </m:t>
                          </m:r>
                        </m:num>
                        <m:den>
                          <m:nary>
                            <m:naryPr>
                              <m:chr m:val="∑"/>
                              <m:limLoc m:val="subSup"/>
                              <m:supHide m:val="on"/>
                              <m:ctrlPr>
                                <a:rPr lang="en-US" altLang="zh-CN" sz="2400" b="0" i="1" smtClean="0">
                                  <a:solidFill>
                                    <a:schemeClr val="tx1"/>
                                  </a:solidFill>
                                  <a:latin typeface="Cambria Math" panose="02040503050406030204" pitchFamily="18" charset="0"/>
                                </a:rPr>
                              </m:ctrlPr>
                            </m:naryPr>
                            <m:sub>
                              <m:r>
                                <m:rPr>
                                  <m:brk m:alnAt="9"/>
                                </m:rPr>
                                <a:rPr lang="en-US" altLang="zh-CN" sz="2400" b="0" i="1" smtClean="0">
                                  <a:solidFill>
                                    <a:schemeClr val="tx1"/>
                                  </a:solidFill>
                                  <a:latin typeface="Cambria Math" panose="02040503050406030204" pitchFamily="18" charset="0"/>
                                </a:rPr>
                                <m:t>𝑗</m:t>
                              </m:r>
                            </m:sub>
                            <m:sup/>
                            <m:e>
                              <m:r>
                                <m:rPr>
                                  <m:sty m:val="p"/>
                                </m:rPr>
                                <a:rPr lang="en-US" altLang="zh-CN" sz="2400" b="0" i="0" smtClean="0">
                                  <a:solidFill>
                                    <a:schemeClr val="tx1"/>
                                  </a:solidFill>
                                  <a:latin typeface="Cambria Math" panose="02040503050406030204" pitchFamily="18" charset="0"/>
                                </a:rPr>
                                <m:t>exp</m:t>
                              </m:r>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𝑧</m:t>
                                  </m:r>
                                </m:e>
                                <m:sub>
                                  <m:r>
                                    <a:rPr lang="en-US" altLang="zh-CN" sz="2400" b="0" i="1" smtClean="0">
                                      <a:solidFill>
                                        <a:schemeClr val="tx1"/>
                                      </a:solidFill>
                                      <a:latin typeface="Cambria Math" panose="02040503050406030204" pitchFamily="18" charset="0"/>
                                    </a:rPr>
                                    <m:t>𝑗</m:t>
                                  </m:r>
                                </m:sub>
                              </m:sSub>
                              <m:r>
                                <a:rPr lang="en-US" altLang="zh-CN" sz="2400" b="0" i="1" smtClean="0">
                                  <a:solidFill>
                                    <a:schemeClr val="tx1"/>
                                  </a:solidFill>
                                  <a:latin typeface="Cambria Math" panose="02040503050406030204" pitchFamily="18" charset="0"/>
                                </a:rPr>
                                <m:t>)</m:t>
                              </m:r>
                            </m:e>
                          </m:nary>
                        </m:den>
                      </m:f>
                    </m:oMath>
                  </m:oMathPara>
                </a14:m>
                <a:endParaRPr lang="en-US" altLang="zh-CN" sz="2400" dirty="0">
                  <a:solidFill>
                    <a:schemeClr val="tx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8126627" y="2900982"/>
                <a:ext cx="3628767" cy="1661289"/>
              </a:xfrm>
              <a:prstGeom prst="rect">
                <a:avLst/>
              </a:prstGeom>
              <a:blipFill>
                <a:blip r:embed="rId9"/>
                <a:stretch>
                  <a:fillRect l="-2521" t="-25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8193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输出单元 </a:t>
            </a:r>
            <a:r>
              <a:rPr lang="en-US" altLang="zh-CN" dirty="0"/>
              <a:t>- sigmoid</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二分类的目标函数  </a:t>
                </a:r>
                <a14:m>
                  <m:oMath xmlns:m="http://schemas.openxmlformats.org/officeDocument/2006/math">
                    <m:r>
                      <a:rPr lang="en-US" altLang="zh-CN" i="1">
                        <a:latin typeface="Cambria Math" panose="02040503050406030204" pitchFamily="18" charset="0"/>
                      </a:rPr>
                      <m:t>𝑧</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i="1">
                            <a:latin typeface="Cambria Math" panose="02040503050406030204" pitchFamily="18" charset="0"/>
                          </a:rPr>
                          <m:t>𝑇</m:t>
                        </m:r>
                      </m:sup>
                    </m:sSup>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𝑏</m:t>
                    </m:r>
                  </m:oMath>
                </a14:m>
                <a:endParaRPr lang="en-US" altLang="zh-CN" dirty="0"/>
              </a:p>
              <a:p>
                <a:pPr lvl="1"/>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𝑏</m:t>
                        </m:r>
                      </m:e>
                    </m:d>
                    <m:r>
                      <a:rPr lang="en-US" altLang="zh-CN" i="1">
                        <a:latin typeface="Cambria Math" panose="02040503050406030204" pitchFamily="18" charset="0"/>
                      </a:rPr>
                      <m:t>=</m:t>
                    </m:r>
                    <m:r>
                      <a:rPr lang="en-US" altLang="zh-CN" i="1">
                        <a:latin typeface="Cambria Math" panose="02040503050406030204" pitchFamily="18" charset="0"/>
                      </a:rPr>
                      <m:t>𝜎</m:t>
                    </m:r>
                    <m:d>
                      <m:dPr>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2</m:t>
                            </m:r>
                            <m:r>
                              <a:rPr lang="en-US" altLang="zh-CN" i="1">
                                <a:latin typeface="Cambria Math" panose="02040503050406030204" pitchFamily="18" charset="0"/>
                              </a:rPr>
                              <m:t>𝑦</m:t>
                            </m:r>
                            <m:r>
                              <a:rPr lang="en-US" altLang="zh-CN" i="1">
                                <a:latin typeface="Cambria Math" panose="02040503050406030204" pitchFamily="18" charset="0"/>
                              </a:rPr>
                              <m:t>−1</m:t>
                            </m:r>
                          </m:e>
                        </m:d>
                        <m:r>
                          <a:rPr lang="en-US" altLang="zh-CN" i="1">
                            <a:latin typeface="Cambria Math" panose="02040503050406030204" pitchFamily="18" charset="0"/>
                          </a:rPr>
                          <m:t>𝑧</m:t>
                        </m:r>
                      </m:e>
                    </m:d>
                  </m:oMath>
                </a14:m>
                <a:endParaRPr lang="en-US" altLang="zh-CN" dirty="0"/>
              </a:p>
              <a:p>
                <a:pPr lvl="1"/>
                <a14:m>
                  <m:oMath xmlns:m="http://schemas.openxmlformats.org/officeDocument/2006/math">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𝑏</m:t>
                            </m:r>
                          </m:e>
                        </m:d>
                        <m:r>
                          <a:rPr lang="en-US" altLang="zh-CN" i="1">
                            <a:latin typeface="Cambria Math" panose="02040503050406030204" pitchFamily="18" charset="0"/>
                          </a:rPr>
                          <m:t>=</m:t>
                        </m:r>
                        <m:r>
                          <a:rPr lang="zh-CN" altLang="en-US" i="1">
                            <a:latin typeface="Cambria Math" panose="02040503050406030204" pitchFamily="18" charset="0"/>
                          </a:rPr>
                          <m:t>𝜍</m:t>
                        </m:r>
                        <m:d>
                          <m:dPr>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1−2</m:t>
                                </m:r>
                                <m:r>
                                  <a:rPr lang="en-US" altLang="zh-CN" i="1">
                                    <a:latin typeface="Cambria Math" panose="02040503050406030204" pitchFamily="18" charset="0"/>
                                  </a:rPr>
                                  <m:t>𝑦</m:t>
                                </m:r>
                              </m:e>
                            </m:d>
                            <m:r>
                              <a:rPr lang="en-US" altLang="zh-CN" i="1">
                                <a:latin typeface="Cambria Math" panose="02040503050406030204" pitchFamily="18" charset="0"/>
                              </a:rPr>
                              <m:t>𝑧</m:t>
                            </m:r>
                          </m:e>
                        </m:d>
                      </m:e>
                    </m:func>
                  </m:oMath>
                </a14:m>
                <a:endParaRPr lang="en-US" altLang="zh-CN" dirty="0"/>
              </a:p>
              <a:p>
                <a:pPr lvl="1"/>
                <a14:m>
                  <m:oMath xmlns:m="http://schemas.openxmlformats.org/officeDocument/2006/math">
                    <m:r>
                      <a:rPr lang="zh-CN" altLang="en-US" i="1">
                        <a:latin typeface="Cambria Math" panose="02040503050406030204" pitchFamily="18" charset="0"/>
                      </a:rPr>
                      <m:t>𝜍</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r>
                              <a:rPr lang="en-US" altLang="zh-CN" i="1">
                                <a:latin typeface="Cambria Math" panose="02040503050406030204" pitchFamily="18" charset="0"/>
                              </a:rPr>
                              <m:t>1+</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func>
                            <m:r>
                              <a:rPr lang="en-US" altLang="zh-CN" i="1">
                                <a:latin typeface="Cambria Math" panose="02040503050406030204" pitchFamily="18" charset="0"/>
                              </a:rPr>
                              <m:t> </m:t>
                            </m:r>
                          </m:e>
                        </m:d>
                      </m:e>
                    </m:func>
                  </m:oMath>
                </a14:m>
                <a:r>
                  <a:rPr lang="en-US" altLang="zh-CN" dirty="0"/>
                  <a:t> </a:t>
                </a:r>
                <a:r>
                  <a:rPr lang="en-US" altLang="zh-CN" dirty="0" err="1"/>
                  <a:t>softplus</a:t>
                </a:r>
                <a:r>
                  <a:rPr lang="zh-CN" altLang="en-US" dirty="0"/>
                  <a:t>函数</a:t>
                </a:r>
                <a:endParaRPr lang="en-US" altLang="zh-CN" dirty="0"/>
              </a:p>
              <a:p>
                <a:pPr lvl="1"/>
                <a:r>
                  <a:rPr lang="en-US" altLang="zh-CN" dirty="0"/>
                  <a:t>log</a:t>
                </a:r>
                <a:r>
                  <a:rPr lang="zh-CN" altLang="en-US" dirty="0"/>
                  <a:t>会抵消</a:t>
                </a:r>
                <a:r>
                  <a:rPr lang="en-US" altLang="zh-CN" dirty="0"/>
                  <a:t>sigmoid</a:t>
                </a:r>
                <a:r>
                  <a:rPr lang="zh-CN" altLang="en-US" dirty="0"/>
                  <a:t>中的</a:t>
                </a:r>
                <a:r>
                  <a:rPr lang="en-US" altLang="zh-CN" dirty="0" err="1"/>
                  <a:t>exp</a:t>
                </a:r>
                <a:endParaRPr lang="en-US" altLang="zh-CN" dirty="0"/>
              </a:p>
              <a:p>
                <a14:m>
                  <m:oMath xmlns:m="http://schemas.openxmlformats.org/officeDocument/2006/math">
                    <m:r>
                      <a:rPr lang="zh-CN" altLang="en-US" i="1">
                        <a:latin typeface="Cambria Math" panose="02040503050406030204" pitchFamily="18" charset="0"/>
                      </a:rPr>
                      <m:t>𝜍</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t>只有在</a:t>
                </a:r>
                <a:r>
                  <a:rPr lang="en-US" altLang="zh-CN" dirty="0"/>
                  <a:t>x</a:t>
                </a:r>
                <a:r>
                  <a:rPr lang="zh-CN" altLang="en-US" dirty="0"/>
                  <a:t>取绝对值非常大的负值时才饱和</a:t>
                </a:r>
                <a:endParaRPr lang="en-US" altLang="zh-CN" dirty="0"/>
              </a:p>
              <a:p>
                <a:pPr lvl="1"/>
                <a:r>
                  <a:rPr lang="zh-CN" altLang="en-US" dirty="0"/>
                  <a:t>基于</a:t>
                </a:r>
                <a:r>
                  <a:rPr lang="en-US" altLang="zh-CN" dirty="0"/>
                  <a:t>x</a:t>
                </a:r>
                <a:r>
                  <a:rPr lang="zh-CN" altLang="en-US" dirty="0"/>
                  <a:t>的二分类已经得到正确答案</a:t>
                </a:r>
                <a:endParaRPr lang="en-US" altLang="zh-CN" i="1" dirty="0">
                  <a:latin typeface="Cambria Math" panose="02040503050406030204" pitchFamily="18" charset="0"/>
                </a:endParaRPr>
              </a:p>
              <a:p>
                <a:pPr lvl="2"/>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=0</m:t>
                    </m:r>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i="1">
                            <a:latin typeface="Cambria Math" panose="02040503050406030204" pitchFamily="18" charset="0"/>
                          </a:rPr>
                          <m:t>𝑇</m:t>
                        </m:r>
                      </m:sup>
                    </m:sSup>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𝑏</m:t>
                    </m:r>
                  </m:oMath>
                </a14:m>
                <a:r>
                  <a:rPr lang="zh-CN" altLang="en-US" dirty="0"/>
                  <a:t>取非常小的负值</a:t>
                </a:r>
                <a:endParaRPr lang="en-US" altLang="zh-CN" dirty="0"/>
              </a:p>
              <a:p>
                <a:pPr lvl="2"/>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=1</m:t>
                    </m:r>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i="1">
                            <a:latin typeface="Cambria Math" panose="02040503050406030204" pitchFamily="18" charset="0"/>
                          </a:rPr>
                          <m:t>𝑇</m:t>
                        </m:r>
                      </m:sup>
                    </m:sSup>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𝑏</m:t>
                    </m:r>
                  </m:oMath>
                </a14:m>
                <a:r>
                  <a:rPr lang="zh-CN" altLang="en-US" dirty="0"/>
                  <a:t>取非常大的正值 </a:t>
                </a:r>
                <a:endParaRPr lang="en-US" altLang="zh-CN" dirty="0"/>
              </a:p>
              <a:p>
                <a:pPr lvl="1"/>
                <a:r>
                  <a:rPr lang="zh-CN" altLang="en-US" dirty="0">
                    <a:latin typeface="Cambria Math" panose="02040503050406030204" pitchFamily="18" charset="0"/>
                  </a:rPr>
                  <a:t>预测分类错误时</a:t>
                </a:r>
                <a:r>
                  <a:rPr lang="en-US" altLang="zh-CN" dirty="0">
                    <a:latin typeface="Cambria Math" panose="02040503050406030204" pitchFamily="18" charset="0"/>
                  </a:rPr>
                  <a:t> </a:t>
                </a:r>
                <a14:m>
                  <m:oMath xmlns:m="http://schemas.openxmlformats.org/officeDocument/2006/math">
                    <m:r>
                      <a:rPr lang="zh-CN" altLang="en-US" i="1">
                        <a:latin typeface="Cambria Math" panose="02040503050406030204" pitchFamily="18" charset="0"/>
                      </a:rPr>
                      <m:t>𝜍</m:t>
                    </m:r>
                    <m:d>
                      <m:dPr>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1−2</m:t>
                            </m:r>
                            <m:r>
                              <a:rPr lang="en-US" altLang="zh-CN" i="1">
                                <a:latin typeface="Cambria Math" panose="02040503050406030204" pitchFamily="18" charset="0"/>
                              </a:rPr>
                              <m:t>𝑦</m:t>
                            </m:r>
                          </m:e>
                        </m:d>
                        <m:r>
                          <a:rPr lang="en-US" altLang="zh-CN" i="1">
                            <a:latin typeface="Cambria Math" panose="02040503050406030204" pitchFamily="18" charset="0"/>
                          </a:rPr>
                          <m:t>𝑧</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𝑧</m:t>
                        </m:r>
                      </m:e>
                    </m:d>
                  </m:oMath>
                </a14:m>
                <a:r>
                  <a:rPr lang="en-US" altLang="zh-CN" dirty="0"/>
                  <a:t> </a:t>
                </a:r>
                <a:r>
                  <a:rPr lang="zh-CN" altLang="en-US" dirty="0"/>
                  <a:t>当</a:t>
                </a:r>
                <a:r>
                  <a:rPr lang="en-US" altLang="zh-CN" dirty="0"/>
                  <a:t>z</a:t>
                </a:r>
                <a:r>
                  <a:rPr lang="zh-CN" altLang="en-US" dirty="0"/>
                  <a:t>很大的时候</a:t>
                </a:r>
                <a:endParaRPr lang="en-US" altLang="zh-CN" dirty="0"/>
              </a:p>
              <a:p>
                <a:pPr lvl="2"/>
                <a:r>
                  <a:rPr lang="zh-CN" altLang="en-US" dirty="0"/>
                  <a:t>对</a:t>
                </a:r>
                <a:r>
                  <a:rPr lang="en-US" altLang="zh-CN" dirty="0"/>
                  <a:t>z</a:t>
                </a:r>
                <a:r>
                  <a:rPr lang="zh-CN" altLang="en-US" dirty="0"/>
                  <a:t>的导数为</a:t>
                </a:r>
                <a:r>
                  <a:rPr lang="en-US" altLang="zh-CN" dirty="0"/>
                  <a:t>sign(z) </a:t>
                </a:r>
              </a:p>
              <a:p>
                <a:pPr lvl="2"/>
                <a:r>
                  <a:rPr lang="zh-CN" altLang="en-US" dirty="0"/>
                  <a:t>不管</a:t>
                </a:r>
                <a:r>
                  <a:rPr lang="en-US" altLang="zh-CN" dirty="0"/>
                  <a:t>z</a:t>
                </a:r>
                <a:r>
                  <a:rPr lang="zh-CN" altLang="en-US" dirty="0"/>
                  <a:t>怎么变大，导数不会收缩，可以很快地纠正错误</a:t>
                </a:r>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13</a:t>
            </a:fld>
            <a:endParaRPr lang="zh-CN" altLang="en-US"/>
          </a:p>
        </p:txBody>
      </p:sp>
      <p:pic>
        <p:nvPicPr>
          <p:cNvPr id="5" name="Picture 5"/>
          <p:cNvPicPr>
            <a:picLocks noChangeAspect="1"/>
          </p:cNvPicPr>
          <p:nvPr/>
        </p:nvPicPr>
        <p:blipFill>
          <a:blip r:embed="rId3"/>
          <a:stretch>
            <a:fillRect/>
          </a:stretch>
        </p:blipFill>
        <p:spPr>
          <a:xfrm>
            <a:off x="7517764" y="1163978"/>
            <a:ext cx="4038095" cy="2114286"/>
          </a:xfrm>
          <a:prstGeom prst="rect">
            <a:avLst/>
          </a:prstGeom>
        </p:spPr>
      </p:pic>
    </p:spTree>
    <p:extLst>
      <p:ext uri="{BB962C8B-B14F-4D97-AF65-F5344CB8AC3E}">
        <p14:creationId xmlns:p14="http://schemas.microsoft.com/office/powerpoint/2010/main" val="1914171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输出单元 </a:t>
            </a:r>
            <a:r>
              <a:rPr lang="en-US" altLang="zh-CN" dirty="0"/>
              <a:t>- </a:t>
            </a:r>
            <a:r>
              <a:rPr lang="en-US" altLang="zh-CN" dirty="0" err="1"/>
              <a:t>softmax</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多分类的目标函数  </a:t>
                </a:r>
                <a14:m>
                  <m:oMath xmlns:m="http://schemas.openxmlformats.org/officeDocument/2006/math">
                    <m:r>
                      <a:rPr lang="en-US" altLang="zh-CN" b="1" i="1">
                        <a:latin typeface="Cambria Math" panose="02040503050406030204" pitchFamily="18" charset="0"/>
                      </a:rPr>
                      <m:t>𝒛</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𝑇</m:t>
                        </m:r>
                      </m:sup>
                    </m:sSup>
                    <m:r>
                      <a:rPr lang="en-US" altLang="zh-CN" b="1" i="1">
                        <a:latin typeface="Cambria Math" panose="02040503050406030204" pitchFamily="18" charset="0"/>
                      </a:rPr>
                      <m:t>𝒉</m:t>
                    </m:r>
                    <m:r>
                      <a:rPr lang="en-US" altLang="zh-CN" i="1">
                        <a:latin typeface="Cambria Math" panose="02040503050406030204" pitchFamily="18" charset="0"/>
                      </a:rPr>
                      <m:t>+</m:t>
                    </m:r>
                    <m:r>
                      <a:rPr lang="en-US" altLang="zh-CN" b="1" i="1">
                        <a:latin typeface="Cambria Math" panose="02040503050406030204" pitchFamily="18" charset="0"/>
                      </a:rPr>
                      <m:t>𝒃</m:t>
                    </m:r>
                  </m:oMath>
                </a14:m>
                <a:endParaRPr lang="en-US" altLang="zh-CN" b="1" dirty="0"/>
              </a:p>
              <a:p>
                <a14:m>
                  <m:oMath xmlns:m="http://schemas.openxmlformats.org/officeDocument/2006/math">
                    <m:sSub>
                      <m:sSubPr>
                        <m:ctrlPr>
                          <a:rPr lang="en-US" altLang="zh-CN" i="1">
                            <a:latin typeface="Cambria Math" panose="02040503050406030204" pitchFamily="18" charset="0"/>
                          </a:rPr>
                        </m:ctrlPr>
                      </m:sSub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r>
                              <a:rPr lang="en-US" altLang="zh-CN" i="1">
                                <a:latin typeface="Cambria Math" panose="02040503050406030204" pitchFamily="18" charset="0"/>
                              </a:rPr>
                              <m:t>𝑠𝑜𝑓𝑡𝑚𝑎𝑥</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d>
                          </m:e>
                        </m:fun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𝑗</m:t>
                                        </m:r>
                                      </m:sub>
                                    </m:sSub>
                                  </m:e>
                                </m:d>
                              </m:e>
                            </m:func>
                          </m:e>
                        </m:nary>
                      </m:e>
                    </m:func>
                  </m:oMath>
                </a14:m>
                <a:endParaRPr lang="en-US" altLang="zh-CN" dirty="0"/>
              </a:p>
              <a:p>
                <a:pPr lvl="1"/>
                <a:r>
                  <a:rPr lang="en-US" altLang="zh-CN" dirty="0">
                    <a:latin typeface="Cambria Math" panose="02040503050406030204" pitchFamily="18" charset="0"/>
                  </a:rPr>
                  <a:t>log</a:t>
                </a:r>
                <a:r>
                  <a:rPr lang="zh-CN" altLang="en-US" dirty="0">
                    <a:latin typeface="Cambria Math" panose="02040503050406030204" pitchFamily="18" charset="0"/>
                  </a:rPr>
                  <a:t>也抵消</a:t>
                </a:r>
                <a:r>
                  <a:rPr lang="en-US" altLang="zh-CN" dirty="0" err="1">
                    <a:latin typeface="Cambria Math" panose="02040503050406030204" pitchFamily="18" charset="0"/>
                  </a:rPr>
                  <a:t>exp</a:t>
                </a:r>
                <a:endParaRPr lang="en-US" altLang="zh-CN" dirty="0">
                  <a:latin typeface="Cambria Math" panose="02040503050406030204" pitchFamily="18" charset="0"/>
                </a:endParaRPr>
              </a:p>
              <a:p>
                <a:pPr lvl="1"/>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𝑗</m:t>
                                        </m:r>
                                      </m:sub>
                                    </m:sSub>
                                  </m:e>
                                </m:d>
                              </m:e>
                            </m:func>
                          </m:e>
                        </m:nary>
                      </m:e>
                    </m:func>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m:rPr>
                                <m:sty m:val="p"/>
                              </m:rPr>
                              <a:rPr lang="en-US" altLang="zh-CN">
                                <a:latin typeface="Cambria Math" panose="02040503050406030204" pitchFamily="18" charset="0"/>
                              </a:rPr>
                              <m:t>j</m:t>
                            </m:r>
                          </m:lim>
                        </m:limLow>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𝑗</m:t>
                            </m:r>
                          </m:sub>
                        </m:sSub>
                      </m:e>
                    </m:func>
                  </m:oMath>
                </a14:m>
                <a:endParaRPr lang="en-US" altLang="zh-CN" dirty="0"/>
              </a:p>
              <a:p>
                <a:pPr lvl="1"/>
                <a:r>
                  <a:rPr lang="zh-CN" altLang="en-US" dirty="0"/>
                  <a:t>惩罚最活跃的错误分类预测</a:t>
                </a:r>
                <a:endParaRPr lang="en-US" altLang="zh-CN" dirty="0"/>
              </a:p>
              <a:p>
                <a:pPr lvl="1"/>
                <a:r>
                  <a:rPr lang="zh-CN" altLang="en-US" dirty="0"/>
                  <a:t>如果正确分类，</a:t>
                </a:r>
                <a:r>
                  <a:rPr lang="en-US" altLang="zh-CN" dirty="0"/>
                  <a:t>loss</a:t>
                </a:r>
                <a:r>
                  <a:rPr lang="zh-CN" altLang="en-US" dirty="0"/>
                  <a:t>趋近</a:t>
                </a:r>
                <a:r>
                  <a:rPr lang="en-US" altLang="zh-CN" dirty="0"/>
                  <a:t>0</a:t>
                </a:r>
              </a:p>
              <a:p>
                <a:r>
                  <a:rPr lang="en-US" altLang="zh-CN" dirty="0" err="1"/>
                  <a:t>softmax</a:t>
                </a:r>
                <a:r>
                  <a:rPr lang="zh-CN" altLang="en-US" dirty="0"/>
                  <a:t>的饱和</a:t>
                </a:r>
                <a:endParaRPr lang="en-US" altLang="zh-CN" dirty="0"/>
              </a:p>
              <a:p>
                <a:pPr lvl="1"/>
                <a:r>
                  <a:rPr lang="zh-CN" altLang="en-US" dirty="0"/>
                  <a:t>输入值之间的差异变得极端</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oMath>
                </a14:m>
                <a:r>
                  <a:rPr lang="zh-CN" altLang="en-US" dirty="0"/>
                  <a:t>最大，而且远大于其他时，</a:t>
                </a:r>
                <a:r>
                  <a:rPr lang="en-US" altLang="zh-CN" dirty="0" err="1"/>
                  <a:t>softmax</a:t>
                </a:r>
                <a:r>
                  <a:rPr lang="en-US" altLang="zh-CN" dirty="0"/>
                  <a:t>(z)</a:t>
                </a:r>
                <a:r>
                  <a:rPr lang="en-US" altLang="zh-CN" baseline="-25000" dirty="0" err="1"/>
                  <a:t>i</a:t>
                </a:r>
                <a:r>
                  <a:rPr lang="en-US" altLang="zh-CN" dirty="0"/>
                  <a:t> </a:t>
                </a:r>
                <a14:m>
                  <m:oMath xmlns:m="http://schemas.openxmlformats.org/officeDocument/2006/math">
                    <m:r>
                      <a:rPr lang="en-US" altLang="zh-CN" i="1">
                        <a:latin typeface="Cambria Math" panose="02040503050406030204" pitchFamily="18" charset="0"/>
                      </a:rPr>
                      <m:t>≈ </m:t>
                    </m:r>
                  </m:oMath>
                </a14:m>
                <a:r>
                  <a:rPr lang="en-US" altLang="zh-CN" dirty="0"/>
                  <a:t>1</a:t>
                </a:r>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oMath>
                </a14:m>
                <a:r>
                  <a:rPr lang="zh-CN" altLang="en-US" dirty="0"/>
                  <a:t> 不是最大，且最大值非常大的时候， </a:t>
                </a:r>
                <a:r>
                  <a:rPr lang="en-US" altLang="zh-CN" dirty="0" err="1"/>
                  <a:t>softmax</a:t>
                </a:r>
                <a:r>
                  <a:rPr lang="en-US" altLang="zh-CN" dirty="0"/>
                  <a:t>(z)</a:t>
                </a:r>
                <a:r>
                  <a:rPr lang="en-US" altLang="zh-CN" baseline="-25000" dirty="0" err="1"/>
                  <a:t>i</a:t>
                </a:r>
                <a:r>
                  <a:rPr lang="en-US" altLang="zh-CN" dirty="0"/>
                  <a:t> </a:t>
                </a:r>
                <a14:m>
                  <m:oMath xmlns:m="http://schemas.openxmlformats.org/officeDocument/2006/math">
                    <m:r>
                      <a:rPr lang="en-US" altLang="zh-CN" i="1">
                        <a:latin typeface="Cambria Math" panose="02040503050406030204" pitchFamily="18" charset="0"/>
                      </a:rPr>
                      <m:t>≈ </m:t>
                    </m:r>
                  </m:oMath>
                </a14:m>
                <a:r>
                  <a:rPr lang="en-US" altLang="zh-CN" dirty="0"/>
                  <a:t>0</a:t>
                </a: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14</a:t>
            </a:fld>
            <a:endParaRPr lang="zh-CN" altLang="en-US"/>
          </a:p>
        </p:txBody>
      </p:sp>
    </p:spTree>
    <p:extLst>
      <p:ext uri="{BB962C8B-B14F-4D97-AF65-F5344CB8AC3E}">
        <p14:creationId xmlns:p14="http://schemas.microsoft.com/office/powerpoint/2010/main" val="2105363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输出单元 </a:t>
            </a:r>
            <a:r>
              <a:rPr lang="en-US" altLang="zh-CN" dirty="0"/>
              <a:t>- </a:t>
            </a:r>
            <a:r>
              <a:rPr lang="en-US" altLang="zh-CN" dirty="0" err="1"/>
              <a:t>softmax</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softmax</a:t>
                </a:r>
                <a:r>
                  <a:rPr lang="zh-CN" altLang="en-US" dirty="0"/>
                  <a:t>函数变量的产生方法</a:t>
                </a:r>
                <a:r>
                  <a:rPr lang="en-US" altLang="zh-CN" dirty="0"/>
                  <a:t>: </a:t>
                </a:r>
                <a14:m>
                  <m:oMath xmlns:m="http://schemas.openxmlformats.org/officeDocument/2006/math">
                    <m:r>
                      <a:rPr lang="en-US" altLang="zh-CN" i="1">
                        <a:latin typeface="Cambria Math" panose="02040503050406030204" pitchFamily="18" charset="0"/>
                      </a:rPr>
                      <m:t>𝑧</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𝑇</m:t>
                        </m:r>
                      </m:sup>
                    </m:sSup>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𝑏</m:t>
                    </m:r>
                  </m:oMath>
                </a14:m>
                <a:endParaRPr lang="en-US" altLang="zh-CN" dirty="0"/>
              </a:p>
              <a:p>
                <a:pPr lvl="1"/>
                <a:r>
                  <a:rPr lang="zh-CN" altLang="en-US" dirty="0"/>
                  <a:t>过度参数化，因为概率总和为</a:t>
                </a:r>
                <a:r>
                  <a:rPr lang="en-US" altLang="zh-CN" dirty="0"/>
                  <a:t>1</a:t>
                </a:r>
              </a:p>
              <a:p>
                <a:pPr lvl="1"/>
                <a:r>
                  <a:rPr lang="zh-CN" altLang="en-US" dirty="0"/>
                  <a:t>有一个参数可以通过其他的参数确定</a:t>
                </a:r>
                <a:endParaRPr lang="en-US" altLang="zh-CN" dirty="0"/>
              </a:p>
              <a:p>
                <a:pPr lvl="1"/>
                <a:r>
                  <a:rPr lang="zh-CN" altLang="en-US" dirty="0"/>
                  <a:t>更加简单，在实际中更加常用</a:t>
                </a:r>
                <a:endParaRPr lang="en-US" altLang="zh-CN" dirty="0"/>
              </a:p>
              <a:p>
                <a:r>
                  <a:rPr lang="en-US" altLang="zh-CN" dirty="0" err="1"/>
                  <a:t>softmax</a:t>
                </a:r>
                <a:r>
                  <a:rPr lang="zh-CN" altLang="en-US" dirty="0"/>
                  <a:t>的神经科学解释</a:t>
                </a:r>
                <a:endParaRPr lang="en-US" altLang="zh-CN" dirty="0"/>
              </a:p>
              <a:p>
                <a:pPr lvl="1"/>
                <a:r>
                  <a:rPr lang="zh-CN" altLang="en-US" dirty="0"/>
                  <a:t>参与其中的神经单元的相互竞争</a:t>
                </a:r>
                <a:endParaRPr lang="en-US" altLang="zh-CN" dirty="0"/>
              </a:p>
              <a:p>
                <a:pPr lvl="1"/>
                <a:r>
                  <a:rPr lang="zh-CN" altLang="en-US" dirty="0"/>
                  <a:t>一个单元的值增加导致其他单元值得减少</a:t>
                </a:r>
                <a:endParaRPr lang="en-US" altLang="zh-CN" dirty="0"/>
              </a:p>
              <a:p>
                <a:pPr lvl="1"/>
                <a:r>
                  <a:rPr lang="zh-CN" altLang="en-US" dirty="0"/>
                  <a:t>极端情况：赢者通吃</a:t>
                </a: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15</a:t>
            </a:fld>
            <a:endParaRPr lang="zh-CN" altLang="en-US"/>
          </a:p>
        </p:txBody>
      </p:sp>
    </p:spTree>
    <p:extLst>
      <p:ext uri="{BB962C8B-B14F-4D97-AF65-F5344CB8AC3E}">
        <p14:creationId xmlns:p14="http://schemas.microsoft.com/office/powerpoint/2010/main" val="4030480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输出单元</a:t>
            </a:r>
            <a:r>
              <a:rPr lang="en-US" altLang="zh-CN" dirty="0"/>
              <a:t> – </a:t>
            </a:r>
            <a:r>
              <a:rPr lang="zh-CN" altLang="en-US" dirty="0"/>
              <a:t>其他</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神经网络表示函数</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𝑤</m:t>
                        </m:r>
                      </m:e>
                    </m:d>
                  </m:oMath>
                </a14:m>
                <a:r>
                  <a:rPr lang="en-US" altLang="zh-CN" dirty="0"/>
                  <a:t>, </a:t>
                </a:r>
                <a:r>
                  <a:rPr lang="zh-CN" altLang="en-US" dirty="0"/>
                  <a:t>不是对</a:t>
                </a:r>
                <a:r>
                  <a:rPr lang="en-US" altLang="zh-CN" dirty="0"/>
                  <a:t>y</a:t>
                </a:r>
                <a:r>
                  <a:rPr lang="zh-CN" altLang="en-US" dirty="0"/>
                  <a:t>的直接预测，而是</a:t>
                </a:r>
                <a:r>
                  <a:rPr lang="en-US" altLang="zh-CN" dirty="0"/>
                  <a:t>y</a:t>
                </a:r>
                <a:r>
                  <a:rPr lang="zh-CN" altLang="en-US" dirty="0"/>
                  <a:t>分布的参数</a:t>
                </a:r>
                <a:endParaRPr lang="en-US" altLang="zh-CN" dirty="0"/>
              </a:p>
              <a:p>
                <a:pPr lvl="1"/>
                <a14:m>
                  <m:oMath xmlns:m="http://schemas.openxmlformats.org/officeDocument/2006/math">
                    <m:r>
                      <a:rPr lang="zh-CN" altLang="en-US" i="1">
                        <a:latin typeface="Cambria Math" panose="02040503050406030204" pitchFamily="18" charset="0"/>
                      </a:rPr>
                      <m:t>𝜔</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𝑤</m:t>
                        </m:r>
                      </m:e>
                    </m:d>
                  </m:oMath>
                </a14:m>
                <a:r>
                  <a:rPr lang="en-US" altLang="zh-CN" dirty="0"/>
                  <a:t>, </a:t>
                </a:r>
                <a:r>
                  <a:rPr lang="zh-CN" altLang="en-US" dirty="0"/>
                  <a:t>损失为</a:t>
                </a:r>
                <a14:m>
                  <m:oMath xmlns:m="http://schemas.openxmlformats.org/officeDocument/2006/math">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𝑦</m:t>
                            </m:r>
                            <m:r>
                              <a:rPr lang="en-US" altLang="zh-CN" i="1">
                                <a:latin typeface="Cambria Math" panose="02040503050406030204" pitchFamily="18" charset="0"/>
                              </a:rPr>
                              <m:t>;</m:t>
                            </m:r>
                            <m:r>
                              <a:rPr lang="zh-CN" altLang="en-US" i="1">
                                <a:latin typeface="Cambria Math" panose="02040503050406030204" pitchFamily="18" charset="0"/>
                              </a:rPr>
                              <m:t>𝜔</m:t>
                            </m:r>
                          </m:e>
                        </m:d>
                      </m:e>
                    </m:func>
                    <m:r>
                      <a:rPr lang="en-US" altLang="zh-CN" i="1">
                        <a:latin typeface="Cambria Math" panose="02040503050406030204" pitchFamily="18" charset="0"/>
                      </a:rPr>
                      <m:t> </m:t>
                    </m:r>
                  </m:oMath>
                </a14:m>
                <a:endParaRPr lang="en-US" altLang="zh-CN" dirty="0"/>
              </a:p>
              <a:p>
                <a:r>
                  <a:rPr lang="zh-CN" altLang="en-US" dirty="0"/>
                  <a:t>学习方差：不同</a:t>
                </a:r>
                <a:r>
                  <a:rPr lang="en-US" altLang="zh-CN" dirty="0"/>
                  <a:t>x</a:t>
                </a:r>
                <a:r>
                  <a:rPr lang="zh-CN" altLang="en-US" dirty="0"/>
                  <a:t>预测出</a:t>
                </a:r>
                <a:r>
                  <a:rPr lang="en-US" altLang="zh-CN" dirty="0"/>
                  <a:t>y</a:t>
                </a:r>
                <a:r>
                  <a:rPr lang="zh-CN" altLang="en-US" dirty="0"/>
                  <a:t>不同的方差 （异方差模型）</a:t>
                </a:r>
                <a:endParaRPr lang="en-US" altLang="zh-CN" dirty="0"/>
              </a:p>
              <a:p>
                <a:pPr lvl="1"/>
                <a:r>
                  <a:rPr lang="zh-CN" altLang="en-US" dirty="0"/>
                  <a:t>把方差指定为</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𝑤</m:t>
                        </m:r>
                      </m:e>
                    </m:d>
                  </m:oMath>
                </a14:m>
                <a:r>
                  <a:rPr lang="zh-CN" altLang="en-US" dirty="0"/>
                  <a:t>的其中一个输出</a:t>
                </a:r>
                <a:endParaRPr lang="en-US" altLang="zh-CN" dirty="0"/>
              </a:p>
              <a:p>
                <a:pPr lvl="1"/>
                <a:r>
                  <a:rPr lang="zh-CN" altLang="en-US" dirty="0"/>
                  <a:t>用精度可以避免除法或者矩阵逆</a:t>
                </a:r>
                <a:endParaRPr lang="en-US" altLang="zh-CN" dirty="0"/>
              </a:p>
              <a:p>
                <a:pPr lvl="1"/>
                <a:r>
                  <a:rPr lang="zh-CN" altLang="en-US" dirty="0"/>
                  <a:t>正 定</a:t>
                </a:r>
                <a:endParaRPr lang="en-US" altLang="zh-CN" dirty="0"/>
              </a:p>
              <a:p>
                <a:pPr lvl="2"/>
                <a:r>
                  <a:rPr lang="zh-CN" altLang="en-US" dirty="0"/>
                  <a:t>标量（可以考虑用</a:t>
                </a:r>
                <a:r>
                  <a:rPr lang="en-US" altLang="zh-CN" dirty="0" err="1"/>
                  <a:t>softplus</a:t>
                </a:r>
                <a:r>
                  <a:rPr lang="zh-CN" altLang="en-US" dirty="0"/>
                  <a:t>激活函数）</a:t>
                </a:r>
                <a:endParaRPr lang="en-US" altLang="zh-CN" dirty="0"/>
              </a:p>
              <a:p>
                <a:pPr lvl="2"/>
                <a:r>
                  <a:rPr lang="zh-CN" altLang="en-US" dirty="0"/>
                  <a:t>矩阵（</a:t>
                </a:r>
                <a14:m>
                  <m:oMath xmlns:m="http://schemas.openxmlformats.org/officeDocument/2006/math">
                    <m:r>
                      <m:rPr>
                        <m:sty m:val="p"/>
                      </m:rPr>
                      <a:rPr lang="en-US" altLang="zh-CN">
                        <a:latin typeface="Cambria Math" panose="02040503050406030204" pitchFamily="18" charset="0"/>
                      </a:rPr>
                      <m:t>Σ</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𝐵</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𝐵</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sup>
                        <m:r>
                          <a:rPr lang="en-US" altLang="zh-CN" i="1">
                            <a:latin typeface="Cambria Math" panose="02040503050406030204" pitchFamily="18" charset="0"/>
                          </a:rPr>
                          <m:t>𝑇</m:t>
                        </m:r>
                      </m:sup>
                    </m:sSup>
                  </m:oMath>
                </a14:m>
                <a:r>
                  <a:rPr lang="zh-CN" altLang="en-US" dirty="0"/>
                  <a:t>）</a:t>
                </a: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16</a:t>
            </a:fld>
            <a:endParaRPr lang="zh-CN" altLang="en-US"/>
          </a:p>
        </p:txBody>
      </p:sp>
    </p:spTree>
    <p:extLst>
      <p:ext uri="{BB962C8B-B14F-4D97-AF65-F5344CB8AC3E}">
        <p14:creationId xmlns:p14="http://schemas.microsoft.com/office/powerpoint/2010/main" val="1153930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输出单元</a:t>
            </a:r>
            <a:r>
              <a:rPr lang="en-US" altLang="zh-CN" dirty="0"/>
              <a:t> – </a:t>
            </a:r>
            <a:r>
              <a:rPr lang="zh-CN" altLang="en-US" dirty="0"/>
              <a:t>其他</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多峰回归</a:t>
                </a:r>
                <a:r>
                  <a:rPr lang="en-US" altLang="zh-CN" dirty="0"/>
                  <a:t>(multimodal regression)</a:t>
                </a:r>
                <a:r>
                  <a:rPr lang="zh-CN" altLang="en-US" dirty="0"/>
                  <a:t>： 高斯混合作为输出</a:t>
                </a:r>
                <a:endParaRPr lang="en-US" altLang="zh-CN" dirty="0"/>
              </a:p>
              <a:p>
                <a:pPr lvl="1"/>
                <a:r>
                  <a:rPr lang="zh-CN" altLang="en-US" dirty="0"/>
                  <a:t>混合密度网络</a:t>
                </a:r>
                <a:endParaRPr lang="en-US" altLang="zh-CN" dirty="0"/>
              </a:p>
              <a:p>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e>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𝑐</m:t>
                            </m:r>
                            <m:r>
                              <a:rPr lang="en-US" altLang="zh-CN" i="1">
                                <a:latin typeface="Cambria Math" panose="02040503050406030204" pitchFamily="18" charset="0"/>
                              </a:rPr>
                              <m:t>=</m:t>
                            </m:r>
                            <m:r>
                              <a:rPr lang="en-US" altLang="zh-CN" i="1">
                                <a:latin typeface="Cambria Math" panose="02040503050406030204" pitchFamily="18" charset="0"/>
                              </a:rPr>
                              <m:t>𝑖</m:t>
                            </m:r>
                          </m:e>
                          <m:e>
                            <m:r>
                              <a:rPr lang="en-US" altLang="zh-CN" i="1">
                                <a:latin typeface="Cambria Math" panose="02040503050406030204" pitchFamily="18" charset="0"/>
                              </a:rPr>
                              <m:t>𝑥</m:t>
                            </m:r>
                          </m:e>
                        </m:d>
                        <m:r>
                          <a:rPr lang="en-US" altLang="zh-CN" i="1">
                            <a:latin typeface="Cambria Math" panose="02040503050406030204" pitchFamily="18" charset="0"/>
                          </a:rPr>
                          <m:t>𝒩</m:t>
                        </m:r>
                        <m:d>
                          <m:dPr>
                            <m:ctrlPr>
                              <a:rPr lang="en-US" altLang="zh-CN" i="1">
                                <a:latin typeface="Cambria Math" panose="02040503050406030204" pitchFamily="18" charset="0"/>
                              </a:rPr>
                            </m:ctrlPr>
                          </m:dPr>
                          <m:e>
                            <m:r>
                              <a:rPr lang="en-US" altLang="zh-CN" i="1">
                                <a:latin typeface="Cambria Math" panose="02040503050406030204" pitchFamily="18" charset="0"/>
                              </a:rPr>
                              <m:t>𝑦</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𝜇</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e>
                    </m:nary>
                    <m:r>
                      <a:rPr lang="en-US" altLang="zh-CN" i="1">
                        <a:latin typeface="Cambria Math" panose="02040503050406030204" pitchFamily="18" charset="0"/>
                      </a:rPr>
                      <m:t> </m:t>
                    </m:r>
                  </m:oMath>
                </a14:m>
                <a:endParaRPr lang="en-US" altLang="zh-CN" dirty="0"/>
              </a:p>
              <a:p>
                <a:r>
                  <a:rPr lang="zh-CN" altLang="en-US" dirty="0"/>
                  <a:t>神经网络三个输出</a:t>
                </a:r>
                <a:endParaRPr lang="en-US" altLang="zh-CN" dirty="0"/>
              </a:p>
              <a:p>
                <a:pPr lvl="1"/>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𝑐</m:t>
                        </m:r>
                        <m:r>
                          <a:rPr lang="en-US" altLang="zh-CN" i="1">
                            <a:latin typeface="Cambria Math" panose="02040503050406030204" pitchFamily="18" charset="0"/>
                          </a:rPr>
                          <m:t>=</m:t>
                        </m:r>
                        <m:r>
                          <a:rPr lang="en-US" altLang="zh-CN" i="1">
                            <a:latin typeface="Cambria Math" panose="02040503050406030204" pitchFamily="18" charset="0"/>
                          </a:rPr>
                          <m:t>𝑖</m:t>
                        </m:r>
                      </m:e>
                      <m:e>
                        <m:r>
                          <a:rPr lang="en-US" altLang="zh-CN" i="1">
                            <a:latin typeface="Cambria Math" panose="02040503050406030204" pitchFamily="18" charset="0"/>
                          </a:rPr>
                          <m:t>𝑥</m:t>
                        </m:r>
                      </m:e>
                    </m:d>
                  </m:oMath>
                </a14:m>
                <a:r>
                  <a:rPr lang="zh-CN" altLang="en-US" dirty="0"/>
                  <a:t>，通过</a:t>
                </a:r>
                <a:r>
                  <a:rPr lang="en-US" altLang="zh-CN" dirty="0" err="1"/>
                  <a:t>softmax</a:t>
                </a:r>
                <a:r>
                  <a:rPr lang="zh-CN" altLang="en-US" dirty="0"/>
                  <a:t>获得</a:t>
                </a:r>
                <a:endParaRPr lang="en-US" altLang="zh-CN" dirty="0"/>
              </a:p>
              <a:p>
                <a:pPr lvl="1"/>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𝜇</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en-US" altLang="zh-CN" dirty="0"/>
              </a:p>
              <a:p>
                <a:pPr lvl="1"/>
                <a14:m>
                  <m:oMath xmlns:m="http://schemas.openxmlformats.org/officeDocument/2006/math">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en-US" altLang="zh-CN" dirty="0"/>
              </a:p>
              <a:p>
                <a:r>
                  <a:rPr lang="zh-CN" altLang="en-US" dirty="0"/>
                  <a:t>高斯混合输出在语音生成模型</a:t>
                </a:r>
                <a:r>
                  <a:rPr lang="en-US" altLang="zh-CN" dirty="0"/>
                  <a:t>(Schuster, 1999) </a:t>
                </a:r>
                <a:r>
                  <a:rPr lang="zh-CN" altLang="en-US" dirty="0"/>
                  <a:t>和物理运动</a:t>
                </a:r>
                <a:r>
                  <a:rPr lang="en-US" altLang="zh-CN" dirty="0"/>
                  <a:t>(Graves, 2013) </a:t>
                </a:r>
                <a:r>
                  <a:rPr lang="zh-CN" altLang="en-US" dirty="0"/>
                  <a:t>中特别有效</a:t>
                </a:r>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17</a:t>
            </a:fld>
            <a:endParaRPr lang="zh-CN" altLang="en-US"/>
          </a:p>
        </p:txBody>
      </p:sp>
      <p:pic>
        <p:nvPicPr>
          <p:cNvPr id="5" name="图片 5"/>
          <p:cNvPicPr>
            <a:picLocks noChangeAspect="1"/>
          </p:cNvPicPr>
          <p:nvPr/>
        </p:nvPicPr>
        <p:blipFill>
          <a:blip r:embed="rId3"/>
          <a:stretch>
            <a:fillRect/>
          </a:stretch>
        </p:blipFill>
        <p:spPr>
          <a:xfrm>
            <a:off x="7253495" y="3178474"/>
            <a:ext cx="3600919" cy="1627238"/>
          </a:xfrm>
          <a:prstGeom prst="rect">
            <a:avLst/>
          </a:prstGeom>
        </p:spPr>
      </p:pic>
    </p:spTree>
    <p:extLst>
      <p:ext uri="{BB962C8B-B14F-4D97-AF65-F5344CB8AC3E}">
        <p14:creationId xmlns:p14="http://schemas.microsoft.com/office/powerpoint/2010/main" val="2354298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ln>
            <a:noFill/>
          </a:ln>
        </p:spPr>
        <p:txBody>
          <a:bodyPr/>
          <a:lstStyle/>
          <a:p>
            <a:fld id="{9D7BC5A3-D355-4C8D-AD2C-5AC2CB0B116D}" type="slidenum">
              <a:rPr lang="zh-CN" altLang="en-US" smtClean="0"/>
              <a:t>18</a:t>
            </a:fld>
            <a:endParaRPr lang="zh-CN" altLang="en-US"/>
          </a:p>
        </p:txBody>
      </p:sp>
      <p:grpSp>
        <p:nvGrpSpPr>
          <p:cNvPr id="4" name="组合 1"/>
          <p:cNvGrpSpPr/>
          <p:nvPr/>
        </p:nvGrpSpPr>
        <p:grpSpPr>
          <a:xfrm>
            <a:off x="95463" y="1413768"/>
            <a:ext cx="5227003" cy="4042367"/>
            <a:chOff x="3204345" y="1148987"/>
            <a:chExt cx="5227003" cy="4042367"/>
          </a:xfrm>
        </p:grpSpPr>
        <p:grpSp>
          <p:nvGrpSpPr>
            <p:cNvPr id="5" name="组合 2"/>
            <p:cNvGrpSpPr/>
            <p:nvPr/>
          </p:nvGrpSpPr>
          <p:grpSpPr>
            <a:xfrm>
              <a:off x="3941860" y="1686047"/>
              <a:ext cx="3240000" cy="3240000"/>
              <a:chOff x="4458000" y="1715032"/>
              <a:chExt cx="3240000" cy="3240000"/>
            </a:xfrm>
          </p:grpSpPr>
          <p:sp>
            <p:nvSpPr>
              <p:cNvPr id="78" name="椭圆 75"/>
              <p:cNvSpPr/>
              <p:nvPr userDrawn="1"/>
            </p:nvSpPr>
            <p:spPr>
              <a:xfrm>
                <a:off x="4530000" y="1787032"/>
                <a:ext cx="3096000" cy="3096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9" name="椭圆 76"/>
              <p:cNvSpPr/>
              <p:nvPr userDrawn="1"/>
            </p:nvSpPr>
            <p:spPr>
              <a:xfrm>
                <a:off x="4494000" y="1751032"/>
                <a:ext cx="3168000" cy="3168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0" name="椭圆 77"/>
              <p:cNvSpPr/>
              <p:nvPr userDrawn="1"/>
            </p:nvSpPr>
            <p:spPr>
              <a:xfrm>
                <a:off x="4458000" y="1715032"/>
                <a:ext cx="3240000" cy="3240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 name="组合 3"/>
            <p:cNvGrpSpPr/>
            <p:nvPr/>
          </p:nvGrpSpPr>
          <p:grpSpPr>
            <a:xfrm>
              <a:off x="5422292" y="2072905"/>
              <a:ext cx="279136" cy="279136"/>
              <a:chOff x="6915602" y="1431728"/>
              <a:chExt cx="301944" cy="301944"/>
            </a:xfrm>
          </p:grpSpPr>
          <p:sp>
            <p:nvSpPr>
              <p:cNvPr id="76" name="椭圆 73"/>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7" name="椭圆 74"/>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7" name="直接连接符 4"/>
            <p:cNvCxnSpPr/>
            <p:nvPr/>
          </p:nvCxnSpPr>
          <p:spPr>
            <a:xfrm flipV="1">
              <a:off x="3204345" y="3489380"/>
              <a:ext cx="4767309" cy="17755"/>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grpSp>
          <p:nvGrpSpPr>
            <p:cNvPr id="8" name="组合 5"/>
            <p:cNvGrpSpPr/>
            <p:nvPr/>
          </p:nvGrpSpPr>
          <p:grpSpPr>
            <a:xfrm>
              <a:off x="5422292" y="4260054"/>
              <a:ext cx="279136" cy="279136"/>
              <a:chOff x="6915602" y="1431728"/>
              <a:chExt cx="301944" cy="301944"/>
            </a:xfrm>
          </p:grpSpPr>
          <p:sp>
            <p:nvSpPr>
              <p:cNvPr id="74" name="椭圆 71"/>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椭圆 72"/>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9" name="组合 6"/>
            <p:cNvGrpSpPr/>
            <p:nvPr/>
          </p:nvGrpSpPr>
          <p:grpSpPr>
            <a:xfrm>
              <a:off x="4612292" y="2545470"/>
              <a:ext cx="279136" cy="279136"/>
              <a:chOff x="6915602" y="1431728"/>
              <a:chExt cx="301944" cy="301944"/>
            </a:xfrm>
          </p:grpSpPr>
          <p:sp>
            <p:nvSpPr>
              <p:cNvPr id="72" name="椭圆 69"/>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 name="椭圆 70"/>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0" name="组合 7"/>
            <p:cNvGrpSpPr/>
            <p:nvPr/>
          </p:nvGrpSpPr>
          <p:grpSpPr>
            <a:xfrm>
              <a:off x="4612292" y="3787489"/>
              <a:ext cx="279136" cy="279136"/>
              <a:chOff x="6915602" y="1431728"/>
              <a:chExt cx="301944" cy="301944"/>
            </a:xfrm>
          </p:grpSpPr>
          <p:sp>
            <p:nvSpPr>
              <p:cNvPr id="70" name="椭圆 67"/>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 name="椭圆 68"/>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1" name="组合 8"/>
            <p:cNvGrpSpPr/>
            <p:nvPr/>
          </p:nvGrpSpPr>
          <p:grpSpPr>
            <a:xfrm>
              <a:off x="6236828" y="2545470"/>
              <a:ext cx="279136" cy="279136"/>
              <a:chOff x="6915602" y="1431728"/>
              <a:chExt cx="301944" cy="301944"/>
            </a:xfrm>
          </p:grpSpPr>
          <p:sp>
            <p:nvSpPr>
              <p:cNvPr id="68" name="椭圆 65"/>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椭圆 66"/>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2" name="组合 9"/>
            <p:cNvGrpSpPr/>
            <p:nvPr/>
          </p:nvGrpSpPr>
          <p:grpSpPr>
            <a:xfrm>
              <a:off x="6236828" y="3787489"/>
              <a:ext cx="279136" cy="279136"/>
              <a:chOff x="6915602" y="1431728"/>
              <a:chExt cx="301944" cy="301944"/>
            </a:xfrm>
          </p:grpSpPr>
          <p:sp>
            <p:nvSpPr>
              <p:cNvPr id="66" name="椭圆 63"/>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 name="椭圆 64"/>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0"/>
            <p:cNvGrpSpPr/>
            <p:nvPr/>
          </p:nvGrpSpPr>
          <p:grpSpPr>
            <a:xfrm>
              <a:off x="3779520" y="1629602"/>
              <a:ext cx="3616960" cy="3561752"/>
              <a:chOff x="3779520" y="1629602"/>
              <a:chExt cx="3616960" cy="3561752"/>
            </a:xfrm>
          </p:grpSpPr>
          <p:cxnSp>
            <p:nvCxnSpPr>
              <p:cNvPr id="64" name="直接连接符 61"/>
              <p:cNvCxnSpPr/>
              <p:nvPr userDrawn="1"/>
            </p:nvCxnSpPr>
            <p:spPr>
              <a:xfrm>
                <a:off x="3779520" y="2394956"/>
                <a:ext cx="3616960" cy="1840976"/>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cxnSp>
            <p:nvCxnSpPr>
              <p:cNvPr id="65" name="直接连接符 62"/>
              <p:cNvCxnSpPr/>
              <p:nvPr userDrawn="1"/>
            </p:nvCxnSpPr>
            <p:spPr>
              <a:xfrm>
                <a:off x="4612292" y="1629602"/>
                <a:ext cx="2032348" cy="3561752"/>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grpSp>
        <p:grpSp>
          <p:nvGrpSpPr>
            <p:cNvPr id="14" name="组合 11"/>
            <p:cNvGrpSpPr/>
            <p:nvPr/>
          </p:nvGrpSpPr>
          <p:grpSpPr>
            <a:xfrm rot="16200000">
              <a:off x="3861896" y="1506940"/>
              <a:ext cx="3616960" cy="3561752"/>
              <a:chOff x="3779520" y="1629602"/>
              <a:chExt cx="3616960" cy="3561752"/>
            </a:xfrm>
          </p:grpSpPr>
          <p:cxnSp>
            <p:nvCxnSpPr>
              <p:cNvPr id="62" name="直接连接符 59"/>
              <p:cNvCxnSpPr/>
              <p:nvPr userDrawn="1"/>
            </p:nvCxnSpPr>
            <p:spPr>
              <a:xfrm>
                <a:off x="3779520" y="2394956"/>
                <a:ext cx="3616960" cy="1840976"/>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cxnSp>
            <p:nvCxnSpPr>
              <p:cNvPr id="63" name="直接连接符 60"/>
              <p:cNvCxnSpPr/>
              <p:nvPr userDrawn="1"/>
            </p:nvCxnSpPr>
            <p:spPr>
              <a:xfrm>
                <a:off x="4612292" y="1629602"/>
                <a:ext cx="2032348" cy="3561752"/>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grpSp>
        <p:grpSp>
          <p:nvGrpSpPr>
            <p:cNvPr id="15" name="组合 12"/>
            <p:cNvGrpSpPr/>
            <p:nvPr/>
          </p:nvGrpSpPr>
          <p:grpSpPr>
            <a:xfrm>
              <a:off x="6397877" y="1380037"/>
              <a:ext cx="2033471" cy="2033471"/>
              <a:chOff x="8272465" y="1479335"/>
              <a:chExt cx="1613197" cy="1613197"/>
            </a:xfrm>
          </p:grpSpPr>
          <p:grpSp>
            <p:nvGrpSpPr>
              <p:cNvPr id="39" name="组合 36"/>
              <p:cNvGrpSpPr/>
              <p:nvPr userDrawn="1"/>
            </p:nvGrpSpPr>
            <p:grpSpPr>
              <a:xfrm>
                <a:off x="8272465" y="1479335"/>
                <a:ext cx="1613197" cy="1613197"/>
                <a:chOff x="4458000" y="1715032"/>
                <a:chExt cx="3240000" cy="3240000"/>
              </a:xfrm>
            </p:grpSpPr>
            <p:sp>
              <p:nvSpPr>
                <p:cNvPr id="59" name="椭圆 56"/>
                <p:cNvSpPr/>
                <p:nvPr userDrawn="1"/>
              </p:nvSpPr>
              <p:spPr>
                <a:xfrm>
                  <a:off x="4530000" y="1787032"/>
                  <a:ext cx="3096000" cy="3096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椭圆 57"/>
                <p:cNvSpPr/>
                <p:nvPr userDrawn="1"/>
              </p:nvSpPr>
              <p:spPr>
                <a:xfrm>
                  <a:off x="4494000" y="1751032"/>
                  <a:ext cx="3168000" cy="3168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椭圆 58"/>
                <p:cNvSpPr/>
                <p:nvPr userDrawn="1"/>
              </p:nvSpPr>
              <p:spPr>
                <a:xfrm>
                  <a:off x="4458000" y="1715032"/>
                  <a:ext cx="3240000" cy="3240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0" name="组合 37"/>
              <p:cNvGrpSpPr/>
              <p:nvPr userDrawn="1"/>
            </p:nvGrpSpPr>
            <p:grpSpPr>
              <a:xfrm>
                <a:off x="8586067" y="1720236"/>
                <a:ext cx="985998" cy="1093816"/>
                <a:chOff x="8582069" y="1755978"/>
                <a:chExt cx="985998" cy="1093816"/>
              </a:xfrm>
            </p:grpSpPr>
            <p:grpSp>
              <p:nvGrpSpPr>
                <p:cNvPr id="41" name="组合 38"/>
                <p:cNvGrpSpPr/>
                <p:nvPr userDrawn="1"/>
              </p:nvGrpSpPr>
              <p:grpSpPr>
                <a:xfrm>
                  <a:off x="8998754" y="1755978"/>
                  <a:ext cx="192184" cy="192184"/>
                  <a:chOff x="8860143" y="2545060"/>
                  <a:chExt cx="139804" cy="139804"/>
                </a:xfrm>
              </p:grpSpPr>
              <p:sp>
                <p:nvSpPr>
                  <p:cNvPr id="57" name="椭圆 54"/>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椭圆 55"/>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2" name="组合 39"/>
                <p:cNvGrpSpPr/>
                <p:nvPr userDrawn="1"/>
              </p:nvGrpSpPr>
              <p:grpSpPr>
                <a:xfrm>
                  <a:off x="8582069" y="2049911"/>
                  <a:ext cx="192184" cy="192184"/>
                  <a:chOff x="8860143" y="2545060"/>
                  <a:chExt cx="139804" cy="139804"/>
                </a:xfrm>
              </p:grpSpPr>
              <p:sp>
                <p:nvSpPr>
                  <p:cNvPr id="55" name="椭圆 52"/>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 name="椭圆 53"/>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3" name="组合 40"/>
                <p:cNvGrpSpPr/>
                <p:nvPr userDrawn="1"/>
              </p:nvGrpSpPr>
              <p:grpSpPr>
                <a:xfrm>
                  <a:off x="8582069" y="2441991"/>
                  <a:ext cx="192184" cy="192184"/>
                  <a:chOff x="8860143" y="2545060"/>
                  <a:chExt cx="139804" cy="139804"/>
                </a:xfrm>
              </p:grpSpPr>
              <p:sp>
                <p:nvSpPr>
                  <p:cNvPr id="53" name="椭圆 50"/>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椭圆 51"/>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4" name="组合 41"/>
                <p:cNvGrpSpPr/>
                <p:nvPr userDrawn="1"/>
              </p:nvGrpSpPr>
              <p:grpSpPr>
                <a:xfrm>
                  <a:off x="9021276" y="2652765"/>
                  <a:ext cx="197029" cy="197029"/>
                  <a:chOff x="8858380" y="2543297"/>
                  <a:chExt cx="143329" cy="143329"/>
                </a:xfrm>
              </p:grpSpPr>
              <p:sp>
                <p:nvSpPr>
                  <p:cNvPr id="51" name="椭圆 48"/>
                  <p:cNvSpPr/>
                  <p:nvPr/>
                </p:nvSpPr>
                <p:spPr>
                  <a:xfrm>
                    <a:off x="8858380" y="2543297"/>
                    <a:ext cx="143329" cy="14332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椭圆 49"/>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5" name="组合 42"/>
                <p:cNvGrpSpPr/>
                <p:nvPr userDrawn="1"/>
              </p:nvGrpSpPr>
              <p:grpSpPr>
                <a:xfrm>
                  <a:off x="9375883" y="2049911"/>
                  <a:ext cx="192184" cy="192184"/>
                  <a:chOff x="8860143" y="2545060"/>
                  <a:chExt cx="139804" cy="139804"/>
                </a:xfrm>
              </p:grpSpPr>
              <p:sp>
                <p:nvSpPr>
                  <p:cNvPr id="49" name="椭圆 46"/>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椭圆 47"/>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6" name="组合 43"/>
                <p:cNvGrpSpPr/>
                <p:nvPr userDrawn="1"/>
              </p:nvGrpSpPr>
              <p:grpSpPr>
                <a:xfrm>
                  <a:off x="9375883" y="2414592"/>
                  <a:ext cx="192184" cy="192184"/>
                  <a:chOff x="8860143" y="2545060"/>
                  <a:chExt cx="139804" cy="139804"/>
                </a:xfrm>
              </p:grpSpPr>
              <p:sp>
                <p:nvSpPr>
                  <p:cNvPr id="47" name="椭圆 44"/>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椭圆 45"/>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grpSp>
          <p:nvGrpSpPr>
            <p:cNvPr id="16" name="组合 13"/>
            <p:cNvGrpSpPr/>
            <p:nvPr/>
          </p:nvGrpSpPr>
          <p:grpSpPr>
            <a:xfrm>
              <a:off x="3290189" y="1148987"/>
              <a:ext cx="1209969" cy="1209969"/>
              <a:chOff x="3290189" y="1148987"/>
              <a:chExt cx="1209969" cy="1209969"/>
            </a:xfrm>
          </p:grpSpPr>
          <p:grpSp>
            <p:nvGrpSpPr>
              <p:cNvPr id="17" name="组合 14"/>
              <p:cNvGrpSpPr/>
              <p:nvPr userDrawn="1"/>
            </p:nvGrpSpPr>
            <p:grpSpPr>
              <a:xfrm>
                <a:off x="3290189" y="1148987"/>
                <a:ext cx="1209969" cy="1209969"/>
                <a:chOff x="4458000" y="1715032"/>
                <a:chExt cx="3240000" cy="3240000"/>
              </a:xfrm>
            </p:grpSpPr>
            <p:sp>
              <p:nvSpPr>
                <p:cNvPr id="36" name="椭圆 33"/>
                <p:cNvSpPr/>
                <p:nvPr userDrawn="1"/>
              </p:nvSpPr>
              <p:spPr>
                <a:xfrm>
                  <a:off x="4530000" y="1787032"/>
                  <a:ext cx="3096000" cy="3096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4"/>
                <p:cNvSpPr/>
                <p:nvPr userDrawn="1"/>
              </p:nvSpPr>
              <p:spPr>
                <a:xfrm>
                  <a:off x="4494000" y="1751032"/>
                  <a:ext cx="3168000" cy="3168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椭圆 35"/>
                <p:cNvSpPr/>
                <p:nvPr userDrawn="1"/>
              </p:nvSpPr>
              <p:spPr>
                <a:xfrm>
                  <a:off x="4458000" y="1715032"/>
                  <a:ext cx="3240000" cy="3240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8" name="组合 15"/>
              <p:cNvGrpSpPr/>
              <p:nvPr userDrawn="1"/>
            </p:nvGrpSpPr>
            <p:grpSpPr>
              <a:xfrm>
                <a:off x="3838358" y="1330096"/>
                <a:ext cx="143299" cy="143299"/>
                <a:chOff x="8860553" y="2545471"/>
                <a:chExt cx="138982" cy="138982"/>
              </a:xfrm>
            </p:grpSpPr>
            <p:sp>
              <p:nvSpPr>
                <p:cNvPr id="34" name="椭圆 31"/>
                <p:cNvSpPr/>
                <p:nvPr/>
              </p:nvSpPr>
              <p:spPr>
                <a:xfrm>
                  <a:off x="8860553" y="2545471"/>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2"/>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6"/>
              <p:cNvGrpSpPr/>
              <p:nvPr userDrawn="1"/>
            </p:nvGrpSpPr>
            <p:grpSpPr>
              <a:xfrm>
                <a:off x="3525826" y="1550558"/>
                <a:ext cx="143299" cy="143299"/>
                <a:chOff x="8860553" y="2545470"/>
                <a:chExt cx="138982" cy="138982"/>
              </a:xfrm>
            </p:grpSpPr>
            <p:sp>
              <p:nvSpPr>
                <p:cNvPr id="32" name="椭圆 29"/>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0"/>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0" name="组合 17"/>
              <p:cNvGrpSpPr/>
              <p:nvPr userDrawn="1"/>
            </p:nvGrpSpPr>
            <p:grpSpPr>
              <a:xfrm>
                <a:off x="3525826" y="1844636"/>
                <a:ext cx="143299" cy="143299"/>
                <a:chOff x="8860553" y="2545470"/>
                <a:chExt cx="138982" cy="138982"/>
              </a:xfrm>
            </p:grpSpPr>
            <p:sp>
              <p:nvSpPr>
                <p:cNvPr id="30" name="椭圆 27"/>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椭圆 28"/>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1" name="组合 18"/>
              <p:cNvGrpSpPr/>
              <p:nvPr userDrawn="1"/>
            </p:nvGrpSpPr>
            <p:grpSpPr>
              <a:xfrm>
                <a:off x="3846365" y="2008020"/>
                <a:ext cx="143299" cy="143299"/>
                <a:chOff x="8850141" y="2548833"/>
                <a:chExt cx="138982" cy="138982"/>
              </a:xfrm>
            </p:grpSpPr>
            <p:sp>
              <p:nvSpPr>
                <p:cNvPr id="28" name="椭圆 25"/>
                <p:cNvSpPr/>
                <p:nvPr/>
              </p:nvSpPr>
              <p:spPr>
                <a:xfrm>
                  <a:off x="8850141" y="2548833"/>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椭圆 26"/>
                <p:cNvSpPr/>
                <p:nvPr/>
              </p:nvSpPr>
              <p:spPr>
                <a:xfrm rot="1905853">
                  <a:off x="8883632" y="2582324"/>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19"/>
              <p:cNvGrpSpPr/>
              <p:nvPr userDrawn="1"/>
            </p:nvGrpSpPr>
            <p:grpSpPr>
              <a:xfrm>
                <a:off x="4121221" y="1550558"/>
                <a:ext cx="143299" cy="143299"/>
                <a:chOff x="8860553" y="2545470"/>
                <a:chExt cx="138982" cy="138982"/>
              </a:xfrm>
            </p:grpSpPr>
            <p:sp>
              <p:nvSpPr>
                <p:cNvPr id="26" name="椭圆 23"/>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4"/>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3" name="组合 20"/>
              <p:cNvGrpSpPr/>
              <p:nvPr userDrawn="1"/>
            </p:nvGrpSpPr>
            <p:grpSpPr>
              <a:xfrm>
                <a:off x="4121221" y="1824085"/>
                <a:ext cx="143299" cy="143299"/>
                <a:chOff x="8860553" y="2545470"/>
                <a:chExt cx="138982" cy="138982"/>
              </a:xfrm>
            </p:grpSpPr>
            <p:sp>
              <p:nvSpPr>
                <p:cNvPr id="24" name="椭圆 21"/>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2"/>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sp>
        <p:nvSpPr>
          <p:cNvPr id="81" name="文本框 78"/>
          <p:cNvSpPr txBox="1"/>
          <p:nvPr/>
        </p:nvSpPr>
        <p:spPr>
          <a:xfrm>
            <a:off x="1786890" y="2877644"/>
            <a:ext cx="1415772" cy="830997"/>
          </a:xfrm>
          <a:prstGeom prst="rect">
            <a:avLst/>
          </a:prstGeom>
          <a:noFill/>
        </p:spPr>
        <p:txBody>
          <a:bodyPr wrap="none" rtlCol="0">
            <a:spAutoFit/>
          </a:bodyPr>
          <a:lstStyle/>
          <a:p>
            <a:r>
              <a:rPr lang="zh-CN" altLang="en-US" sz="4800" b="1" dirty="0">
                <a:latin typeface="微软雅黑" panose="020B0503020204020204" pitchFamily="34" charset="-122"/>
                <a:ea typeface="微软雅黑" panose="020B0503020204020204" pitchFamily="34" charset="-122"/>
              </a:rPr>
              <a:t>目录</a:t>
            </a:r>
          </a:p>
        </p:txBody>
      </p:sp>
      <p:sp>
        <p:nvSpPr>
          <p:cNvPr id="83" name="文本框 79"/>
          <p:cNvSpPr txBox="1"/>
          <p:nvPr/>
        </p:nvSpPr>
        <p:spPr>
          <a:xfrm>
            <a:off x="7075360" y="1337700"/>
            <a:ext cx="2728632"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1</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定义与实例</a:t>
            </a:r>
            <a:endParaRPr lang="zh-CN" altLang="en-US" sz="3200" dirty="0">
              <a:latin typeface="微软雅黑" panose="020B0503020204020204" pitchFamily="34" charset="-122"/>
              <a:ea typeface="微软雅黑" panose="020B0503020204020204" pitchFamily="34" charset="-122"/>
            </a:endParaRPr>
          </a:p>
        </p:txBody>
      </p:sp>
      <p:sp>
        <p:nvSpPr>
          <p:cNvPr id="84" name="文本框 80"/>
          <p:cNvSpPr txBox="1"/>
          <p:nvPr/>
        </p:nvSpPr>
        <p:spPr>
          <a:xfrm>
            <a:off x="7085520" y="2161144"/>
            <a:ext cx="3518912"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2</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基于梯度的学习</a:t>
            </a:r>
            <a:endParaRPr lang="zh-CN" altLang="en-US" sz="3200" dirty="0">
              <a:latin typeface="微软雅黑" panose="020B0503020204020204" pitchFamily="34" charset="-122"/>
              <a:ea typeface="微软雅黑" panose="020B0503020204020204" pitchFamily="34" charset="-122"/>
            </a:endParaRPr>
          </a:p>
        </p:txBody>
      </p:sp>
      <p:sp>
        <p:nvSpPr>
          <p:cNvPr id="85" name="文本框 81"/>
          <p:cNvSpPr txBox="1"/>
          <p:nvPr/>
        </p:nvSpPr>
        <p:spPr>
          <a:xfrm>
            <a:off x="7085520" y="2984588"/>
            <a:ext cx="2318263"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b="1" dirty="0">
                <a:latin typeface="微软雅黑" panose="020B0503020204020204" pitchFamily="34" charset="-122"/>
                <a:ea typeface="微软雅黑" panose="020B0503020204020204" pitchFamily="34" charset="-122"/>
              </a:rPr>
              <a:t>3</a:t>
            </a:r>
            <a:r>
              <a:rPr lang="en-US" altLang="zh-CN" sz="3200" b="1" dirty="0" smtClean="0">
                <a:latin typeface="微软雅黑" panose="020B0503020204020204" pitchFamily="34" charset="-122"/>
                <a:ea typeface="微软雅黑" panose="020B0503020204020204" pitchFamily="34" charset="-122"/>
              </a:rPr>
              <a:t>. </a:t>
            </a:r>
            <a:r>
              <a:rPr lang="zh-CN" altLang="en-US" sz="3200" b="1" dirty="0" smtClean="0">
                <a:latin typeface="微软雅黑" panose="020B0503020204020204" pitchFamily="34" charset="-122"/>
                <a:ea typeface="微软雅黑" panose="020B0503020204020204" pitchFamily="34" charset="-122"/>
              </a:rPr>
              <a:t>隐藏单元</a:t>
            </a:r>
            <a:endParaRPr lang="zh-CN" altLang="en-US" sz="3200" b="1" dirty="0">
              <a:latin typeface="微软雅黑" panose="020B0503020204020204" pitchFamily="34" charset="-122"/>
              <a:ea typeface="微软雅黑" panose="020B0503020204020204" pitchFamily="34" charset="-122"/>
            </a:endParaRPr>
          </a:p>
        </p:txBody>
      </p:sp>
      <p:sp>
        <p:nvSpPr>
          <p:cNvPr id="86" name="文本框 82"/>
          <p:cNvSpPr txBox="1"/>
          <p:nvPr/>
        </p:nvSpPr>
        <p:spPr>
          <a:xfrm>
            <a:off x="7075360" y="3808032"/>
            <a:ext cx="2287806"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4</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架构设计</a:t>
            </a:r>
            <a:endParaRPr lang="zh-CN" altLang="en-US" sz="3200" dirty="0">
              <a:latin typeface="微软雅黑" panose="020B0503020204020204" pitchFamily="34" charset="-122"/>
              <a:ea typeface="微软雅黑" panose="020B0503020204020204" pitchFamily="34" charset="-122"/>
            </a:endParaRPr>
          </a:p>
        </p:txBody>
      </p:sp>
      <p:cxnSp>
        <p:nvCxnSpPr>
          <p:cNvPr id="87" name="直接连接符 84"/>
          <p:cNvCxnSpPr/>
          <p:nvPr/>
        </p:nvCxnSpPr>
        <p:spPr>
          <a:xfrm flipV="1">
            <a:off x="6793733" y="2845788"/>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88" name="直接连接符 85"/>
          <p:cNvCxnSpPr/>
          <p:nvPr/>
        </p:nvCxnSpPr>
        <p:spPr>
          <a:xfrm flipV="1">
            <a:off x="6793733" y="3677315"/>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89" name="直接连接符 86"/>
          <p:cNvCxnSpPr/>
          <p:nvPr/>
        </p:nvCxnSpPr>
        <p:spPr>
          <a:xfrm flipV="1">
            <a:off x="6793733" y="4508841"/>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100" name="直接连接符 84"/>
          <p:cNvCxnSpPr/>
          <p:nvPr/>
        </p:nvCxnSpPr>
        <p:spPr>
          <a:xfrm flipV="1">
            <a:off x="6793733" y="2014261"/>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101" name="直接连接符 84"/>
          <p:cNvCxnSpPr/>
          <p:nvPr/>
        </p:nvCxnSpPr>
        <p:spPr>
          <a:xfrm flipV="1">
            <a:off x="6793733" y="1182734"/>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sp>
        <p:nvSpPr>
          <p:cNvPr id="102" name="文本框 82"/>
          <p:cNvSpPr txBox="1"/>
          <p:nvPr/>
        </p:nvSpPr>
        <p:spPr>
          <a:xfrm>
            <a:off x="7077743" y="4646229"/>
            <a:ext cx="2287806"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5</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反向传播</a:t>
            </a:r>
            <a:endParaRPr lang="zh-CN" altLang="en-US" sz="3200" dirty="0">
              <a:latin typeface="微软雅黑" panose="020B0503020204020204" pitchFamily="34" charset="-122"/>
              <a:ea typeface="微软雅黑" panose="020B0503020204020204" pitchFamily="34" charset="-122"/>
            </a:endParaRPr>
          </a:p>
        </p:txBody>
      </p:sp>
      <p:cxnSp>
        <p:nvCxnSpPr>
          <p:cNvPr id="104" name="直接连接符 86"/>
          <p:cNvCxnSpPr/>
          <p:nvPr/>
        </p:nvCxnSpPr>
        <p:spPr>
          <a:xfrm flipV="1">
            <a:off x="6796116" y="5347038"/>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sp>
        <p:nvSpPr>
          <p:cNvPr id="106" name="文本框 82"/>
          <p:cNvSpPr txBox="1"/>
          <p:nvPr/>
        </p:nvSpPr>
        <p:spPr>
          <a:xfrm>
            <a:off x="7080122" y="5484434"/>
            <a:ext cx="2287806"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6</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历史小记</a:t>
            </a:r>
            <a:endParaRPr lang="zh-CN" altLang="en-US" sz="3200" dirty="0">
              <a:latin typeface="微软雅黑" panose="020B0503020204020204" pitchFamily="34" charset="-122"/>
              <a:ea typeface="微软雅黑" panose="020B0503020204020204" pitchFamily="34" charset="-122"/>
            </a:endParaRPr>
          </a:p>
        </p:txBody>
      </p:sp>
      <p:cxnSp>
        <p:nvCxnSpPr>
          <p:cNvPr id="107" name="直接连接符 86"/>
          <p:cNvCxnSpPr/>
          <p:nvPr/>
        </p:nvCxnSpPr>
        <p:spPr>
          <a:xfrm flipV="1">
            <a:off x="6798495" y="6185243"/>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grpSp>
        <p:nvGrpSpPr>
          <p:cNvPr id="2" name="Group 1"/>
          <p:cNvGrpSpPr/>
          <p:nvPr/>
        </p:nvGrpSpPr>
        <p:grpSpPr>
          <a:xfrm>
            <a:off x="5804890" y="2652317"/>
            <a:ext cx="6192000" cy="1328776"/>
            <a:chOff x="5804890" y="990567"/>
            <a:chExt cx="6192000" cy="1328776"/>
          </a:xfrm>
        </p:grpSpPr>
        <p:grpSp>
          <p:nvGrpSpPr>
            <p:cNvPr id="103" name="Group 102"/>
            <p:cNvGrpSpPr/>
            <p:nvPr/>
          </p:nvGrpSpPr>
          <p:grpSpPr>
            <a:xfrm>
              <a:off x="5804890" y="990567"/>
              <a:ext cx="6192000" cy="1328776"/>
              <a:chOff x="5804890" y="999803"/>
              <a:chExt cx="6192000" cy="1328776"/>
            </a:xfrm>
          </p:grpSpPr>
          <p:cxnSp>
            <p:nvCxnSpPr>
              <p:cNvPr id="93" name="直接连接符 92"/>
              <p:cNvCxnSpPr/>
              <p:nvPr/>
            </p:nvCxnSpPr>
            <p:spPr>
              <a:xfrm flipV="1">
                <a:off x="6060979" y="999803"/>
                <a:ext cx="0" cy="1328776"/>
              </a:xfrm>
              <a:prstGeom prst="line">
                <a:avLst/>
              </a:prstGeom>
              <a:ln>
                <a:tailEnd type="none" w="sm" len="sm"/>
              </a:ln>
            </p:spPr>
            <p:style>
              <a:lnRef idx="2">
                <a:schemeClr val="dk1"/>
              </a:lnRef>
              <a:fillRef idx="1">
                <a:schemeClr val="lt1"/>
              </a:fillRef>
              <a:effectRef idx="0">
                <a:schemeClr val="dk1"/>
              </a:effectRef>
              <a:fontRef idx="minor">
                <a:schemeClr val="dk1"/>
              </a:fontRef>
            </p:style>
          </p:cxnSp>
          <p:grpSp>
            <p:nvGrpSpPr>
              <p:cNvPr id="97" name="Group 96"/>
              <p:cNvGrpSpPr/>
              <p:nvPr/>
            </p:nvGrpSpPr>
            <p:grpSpPr>
              <a:xfrm>
                <a:off x="5804890" y="1192437"/>
                <a:ext cx="6192000" cy="849048"/>
                <a:chOff x="5804890" y="1523595"/>
                <a:chExt cx="6192000" cy="849048"/>
              </a:xfrm>
            </p:grpSpPr>
            <p:cxnSp>
              <p:nvCxnSpPr>
                <p:cNvPr id="91" name="直接连接符 90"/>
                <p:cNvCxnSpPr/>
                <p:nvPr/>
              </p:nvCxnSpPr>
              <p:spPr>
                <a:xfrm flipV="1">
                  <a:off x="5804890" y="1523595"/>
                  <a:ext cx="6192000" cy="17755"/>
                </a:xfrm>
                <a:prstGeom prst="line">
                  <a:avLst/>
                </a:prstGeom>
                <a:ln>
                  <a:tailEnd type="none" w="sm" len="sm"/>
                </a:ln>
              </p:spPr>
              <p:style>
                <a:lnRef idx="2">
                  <a:schemeClr val="dk1"/>
                </a:lnRef>
                <a:fillRef idx="1">
                  <a:schemeClr val="lt1"/>
                </a:fillRef>
                <a:effectRef idx="0">
                  <a:schemeClr val="dk1"/>
                </a:effectRef>
                <a:fontRef idx="minor">
                  <a:schemeClr val="dk1"/>
                </a:fontRef>
              </p:style>
            </p:cxnSp>
            <p:cxnSp>
              <p:nvCxnSpPr>
                <p:cNvPr id="92" name="直接连接符 91"/>
                <p:cNvCxnSpPr/>
                <p:nvPr/>
              </p:nvCxnSpPr>
              <p:spPr>
                <a:xfrm flipV="1">
                  <a:off x="5804890" y="2354888"/>
                  <a:ext cx="6192000" cy="17755"/>
                </a:xfrm>
                <a:prstGeom prst="line">
                  <a:avLst/>
                </a:prstGeom>
                <a:ln>
                  <a:tailEnd type="none" w="sm" len="sm"/>
                </a:ln>
              </p:spPr>
              <p:style>
                <a:lnRef idx="2">
                  <a:schemeClr val="dk1"/>
                </a:lnRef>
                <a:fillRef idx="1">
                  <a:schemeClr val="lt1"/>
                </a:fillRef>
                <a:effectRef idx="0">
                  <a:schemeClr val="dk1"/>
                </a:effectRef>
                <a:fontRef idx="minor">
                  <a:schemeClr val="dk1"/>
                </a:fontRef>
              </p:style>
            </p:cxnSp>
            <p:sp>
              <p:nvSpPr>
                <p:cNvPr id="94" name="等腰三角形 94"/>
                <p:cNvSpPr/>
                <p:nvPr/>
              </p:nvSpPr>
              <p:spPr>
                <a:xfrm rot="5400000">
                  <a:off x="6326206" y="1749614"/>
                  <a:ext cx="408297" cy="351980"/>
                </a:xfrm>
                <a:prstGeom prst="triangl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5" name="椭圆 95"/>
                <p:cNvSpPr/>
                <p:nvPr/>
              </p:nvSpPr>
              <p:spPr>
                <a:xfrm>
                  <a:off x="6793733" y="1903521"/>
                  <a:ext cx="64683" cy="6468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useBgFill="1">
              <p:nvSpPr>
                <p:cNvPr id="96" name="等腰三角形 97"/>
                <p:cNvSpPr/>
                <p:nvPr/>
              </p:nvSpPr>
              <p:spPr>
                <a:xfrm rot="5400000">
                  <a:off x="6255146" y="1761680"/>
                  <a:ext cx="366724" cy="316141"/>
                </a:xfrm>
                <a:prstGeom prst="triangl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sp>
          <p:nvSpPr>
            <p:cNvPr id="109" name="矩形 96"/>
            <p:cNvSpPr/>
            <p:nvPr/>
          </p:nvSpPr>
          <p:spPr>
            <a:xfrm>
              <a:off x="6967734" y="1282187"/>
              <a:ext cx="4086781" cy="664726"/>
            </a:xfrm>
            <a:prstGeom prst="rect">
              <a:avLst/>
            </a:prstGeom>
            <a:blipFill dpi="0" rotWithShape="0">
              <a:blip r:embed="rId2">
                <a:alphaModFix amt="25000"/>
                <a:duotone>
                  <a:schemeClr val="bg2">
                    <a:shade val="45000"/>
                    <a:satMod val="135000"/>
                  </a:schemeClr>
                  <a:prstClr val="white"/>
                </a:duotone>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099237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隐藏单元</a:t>
            </a:r>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19</a:t>
            </a:fld>
            <a:endParaRPr lang="zh-CN" altLang="en-US"/>
          </a:p>
        </p:txBody>
      </p:sp>
      <mc:AlternateContent xmlns:mc="http://schemas.openxmlformats.org/markup-compatibility/2006" xmlns:a14="http://schemas.microsoft.com/office/drawing/2010/main">
        <mc:Choice Requires="a14">
          <p:graphicFrame>
            <p:nvGraphicFramePr>
              <p:cNvPr id="5" name="内容占位符 3"/>
              <p:cNvGraphicFramePr>
                <a:graphicFrameLocks noGrp="1"/>
              </p:cNvGraphicFramePr>
              <p:nvPr>
                <p:ph idx="1"/>
                <p:extLst>
                  <p:ext uri="{D42A27DB-BD31-4B8C-83A1-F6EECF244321}">
                    <p14:modId xmlns:p14="http://schemas.microsoft.com/office/powerpoint/2010/main" val="1895006096"/>
                  </p:ext>
                </p:extLst>
              </p:nvPr>
            </p:nvGraphicFramePr>
            <p:xfrm>
              <a:off x="838200" y="1557338"/>
              <a:ext cx="6529753" cy="5164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5" name="内容占位符 3"/>
              <p:cNvGraphicFramePr>
                <a:graphicFrameLocks noGrp="1"/>
              </p:cNvGraphicFramePr>
              <p:nvPr>
                <p:ph idx="1"/>
                <p:extLst>
                  <p:ext uri="{D42A27DB-BD31-4B8C-83A1-F6EECF244321}">
                    <p14:modId xmlns:p14="http://schemas.microsoft.com/office/powerpoint/2010/main" val="1895006096"/>
                  </p:ext>
                </p:extLst>
              </p:nvPr>
            </p:nvGraphicFramePr>
            <p:xfrm>
              <a:off x="838200" y="1557338"/>
              <a:ext cx="6529753" cy="51641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pic>
        <p:nvPicPr>
          <p:cNvPr id="6" name="图片 5"/>
          <p:cNvPicPr>
            <a:picLocks noChangeAspect="1"/>
          </p:cNvPicPr>
          <p:nvPr/>
        </p:nvPicPr>
        <p:blipFill rotWithShape="1">
          <a:blip r:embed="rId11"/>
          <a:srcRect l="8816" t="16286" r="50673" b="27055"/>
          <a:stretch/>
        </p:blipFill>
        <p:spPr>
          <a:xfrm>
            <a:off x="7797359" y="2366330"/>
            <a:ext cx="4180460" cy="2686360"/>
          </a:xfrm>
          <a:prstGeom prst="rect">
            <a:avLst/>
          </a:prstGeom>
        </p:spPr>
      </p:pic>
    </p:spTree>
    <p:extLst>
      <p:ext uri="{BB962C8B-B14F-4D97-AF65-F5344CB8AC3E}">
        <p14:creationId xmlns:p14="http://schemas.microsoft.com/office/powerpoint/2010/main" val="3000745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ln>
            <a:noFill/>
          </a:ln>
        </p:spPr>
        <p:txBody>
          <a:bodyPr/>
          <a:lstStyle/>
          <a:p>
            <a:fld id="{9D7BC5A3-D355-4C8D-AD2C-5AC2CB0B116D}" type="slidenum">
              <a:rPr lang="zh-CN" altLang="en-US" smtClean="0"/>
              <a:t>2</a:t>
            </a:fld>
            <a:endParaRPr lang="zh-CN" altLang="en-US"/>
          </a:p>
        </p:txBody>
      </p:sp>
      <p:grpSp>
        <p:nvGrpSpPr>
          <p:cNvPr id="4" name="组合 1"/>
          <p:cNvGrpSpPr/>
          <p:nvPr/>
        </p:nvGrpSpPr>
        <p:grpSpPr>
          <a:xfrm>
            <a:off x="95463" y="1413768"/>
            <a:ext cx="5227003" cy="4042367"/>
            <a:chOff x="3204345" y="1148987"/>
            <a:chExt cx="5227003" cy="4042367"/>
          </a:xfrm>
        </p:grpSpPr>
        <p:grpSp>
          <p:nvGrpSpPr>
            <p:cNvPr id="5" name="组合 2"/>
            <p:cNvGrpSpPr/>
            <p:nvPr/>
          </p:nvGrpSpPr>
          <p:grpSpPr>
            <a:xfrm>
              <a:off x="3941860" y="1686047"/>
              <a:ext cx="3240000" cy="3240000"/>
              <a:chOff x="4458000" y="1715032"/>
              <a:chExt cx="3240000" cy="3240000"/>
            </a:xfrm>
          </p:grpSpPr>
          <p:sp>
            <p:nvSpPr>
              <p:cNvPr id="78" name="椭圆 75"/>
              <p:cNvSpPr/>
              <p:nvPr userDrawn="1"/>
            </p:nvSpPr>
            <p:spPr>
              <a:xfrm>
                <a:off x="4530000" y="1787032"/>
                <a:ext cx="3096000" cy="3096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9" name="椭圆 76"/>
              <p:cNvSpPr/>
              <p:nvPr userDrawn="1"/>
            </p:nvSpPr>
            <p:spPr>
              <a:xfrm>
                <a:off x="4494000" y="1751032"/>
                <a:ext cx="3168000" cy="3168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0" name="椭圆 77"/>
              <p:cNvSpPr/>
              <p:nvPr userDrawn="1"/>
            </p:nvSpPr>
            <p:spPr>
              <a:xfrm>
                <a:off x="4458000" y="1715032"/>
                <a:ext cx="3240000" cy="3240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 name="组合 3"/>
            <p:cNvGrpSpPr/>
            <p:nvPr/>
          </p:nvGrpSpPr>
          <p:grpSpPr>
            <a:xfrm>
              <a:off x="5422292" y="2072905"/>
              <a:ext cx="279136" cy="279136"/>
              <a:chOff x="6915602" y="1431728"/>
              <a:chExt cx="301944" cy="301944"/>
            </a:xfrm>
          </p:grpSpPr>
          <p:sp>
            <p:nvSpPr>
              <p:cNvPr id="76" name="椭圆 73"/>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7" name="椭圆 74"/>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7" name="直接连接符 4"/>
            <p:cNvCxnSpPr/>
            <p:nvPr/>
          </p:nvCxnSpPr>
          <p:spPr>
            <a:xfrm flipV="1">
              <a:off x="3204345" y="3489380"/>
              <a:ext cx="4767309" cy="17755"/>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grpSp>
          <p:nvGrpSpPr>
            <p:cNvPr id="8" name="组合 5"/>
            <p:cNvGrpSpPr/>
            <p:nvPr/>
          </p:nvGrpSpPr>
          <p:grpSpPr>
            <a:xfrm>
              <a:off x="5422292" y="4260054"/>
              <a:ext cx="279136" cy="279136"/>
              <a:chOff x="6915602" y="1431728"/>
              <a:chExt cx="301944" cy="301944"/>
            </a:xfrm>
          </p:grpSpPr>
          <p:sp>
            <p:nvSpPr>
              <p:cNvPr id="74" name="椭圆 71"/>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椭圆 72"/>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9" name="组合 6"/>
            <p:cNvGrpSpPr/>
            <p:nvPr/>
          </p:nvGrpSpPr>
          <p:grpSpPr>
            <a:xfrm>
              <a:off x="4612292" y="2545470"/>
              <a:ext cx="279136" cy="279136"/>
              <a:chOff x="6915602" y="1431728"/>
              <a:chExt cx="301944" cy="301944"/>
            </a:xfrm>
          </p:grpSpPr>
          <p:sp>
            <p:nvSpPr>
              <p:cNvPr id="72" name="椭圆 69"/>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 name="椭圆 70"/>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0" name="组合 7"/>
            <p:cNvGrpSpPr/>
            <p:nvPr/>
          </p:nvGrpSpPr>
          <p:grpSpPr>
            <a:xfrm>
              <a:off x="4612292" y="3787489"/>
              <a:ext cx="279136" cy="279136"/>
              <a:chOff x="6915602" y="1431728"/>
              <a:chExt cx="301944" cy="301944"/>
            </a:xfrm>
          </p:grpSpPr>
          <p:sp>
            <p:nvSpPr>
              <p:cNvPr id="70" name="椭圆 67"/>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 name="椭圆 68"/>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1" name="组合 8"/>
            <p:cNvGrpSpPr/>
            <p:nvPr/>
          </p:nvGrpSpPr>
          <p:grpSpPr>
            <a:xfrm>
              <a:off x="6236828" y="2545470"/>
              <a:ext cx="279136" cy="279136"/>
              <a:chOff x="6915602" y="1431728"/>
              <a:chExt cx="301944" cy="301944"/>
            </a:xfrm>
          </p:grpSpPr>
          <p:sp>
            <p:nvSpPr>
              <p:cNvPr id="68" name="椭圆 65"/>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椭圆 66"/>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2" name="组合 9"/>
            <p:cNvGrpSpPr/>
            <p:nvPr/>
          </p:nvGrpSpPr>
          <p:grpSpPr>
            <a:xfrm>
              <a:off x="6236828" y="3787489"/>
              <a:ext cx="279136" cy="279136"/>
              <a:chOff x="6915602" y="1431728"/>
              <a:chExt cx="301944" cy="301944"/>
            </a:xfrm>
          </p:grpSpPr>
          <p:sp>
            <p:nvSpPr>
              <p:cNvPr id="66" name="椭圆 63"/>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 name="椭圆 64"/>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0"/>
            <p:cNvGrpSpPr/>
            <p:nvPr/>
          </p:nvGrpSpPr>
          <p:grpSpPr>
            <a:xfrm>
              <a:off x="3779520" y="1629602"/>
              <a:ext cx="3616960" cy="3561752"/>
              <a:chOff x="3779520" y="1629602"/>
              <a:chExt cx="3616960" cy="3561752"/>
            </a:xfrm>
          </p:grpSpPr>
          <p:cxnSp>
            <p:nvCxnSpPr>
              <p:cNvPr id="64" name="直接连接符 61"/>
              <p:cNvCxnSpPr/>
              <p:nvPr userDrawn="1"/>
            </p:nvCxnSpPr>
            <p:spPr>
              <a:xfrm>
                <a:off x="3779520" y="2394956"/>
                <a:ext cx="3616960" cy="1840976"/>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cxnSp>
            <p:nvCxnSpPr>
              <p:cNvPr id="65" name="直接连接符 62"/>
              <p:cNvCxnSpPr/>
              <p:nvPr userDrawn="1"/>
            </p:nvCxnSpPr>
            <p:spPr>
              <a:xfrm>
                <a:off x="4612292" y="1629602"/>
                <a:ext cx="2032348" cy="3561752"/>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grpSp>
        <p:grpSp>
          <p:nvGrpSpPr>
            <p:cNvPr id="14" name="组合 11"/>
            <p:cNvGrpSpPr/>
            <p:nvPr/>
          </p:nvGrpSpPr>
          <p:grpSpPr>
            <a:xfrm rot="16200000">
              <a:off x="3861896" y="1506940"/>
              <a:ext cx="3616960" cy="3561752"/>
              <a:chOff x="3779520" y="1629602"/>
              <a:chExt cx="3616960" cy="3561752"/>
            </a:xfrm>
          </p:grpSpPr>
          <p:cxnSp>
            <p:nvCxnSpPr>
              <p:cNvPr id="62" name="直接连接符 59"/>
              <p:cNvCxnSpPr/>
              <p:nvPr userDrawn="1"/>
            </p:nvCxnSpPr>
            <p:spPr>
              <a:xfrm>
                <a:off x="3779520" y="2394956"/>
                <a:ext cx="3616960" cy="1840976"/>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cxnSp>
            <p:nvCxnSpPr>
              <p:cNvPr id="63" name="直接连接符 60"/>
              <p:cNvCxnSpPr/>
              <p:nvPr userDrawn="1"/>
            </p:nvCxnSpPr>
            <p:spPr>
              <a:xfrm>
                <a:off x="4612292" y="1629602"/>
                <a:ext cx="2032348" cy="3561752"/>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grpSp>
        <p:grpSp>
          <p:nvGrpSpPr>
            <p:cNvPr id="15" name="组合 12"/>
            <p:cNvGrpSpPr/>
            <p:nvPr/>
          </p:nvGrpSpPr>
          <p:grpSpPr>
            <a:xfrm>
              <a:off x="6397877" y="1380037"/>
              <a:ext cx="2033471" cy="2033471"/>
              <a:chOff x="8272465" y="1479335"/>
              <a:chExt cx="1613197" cy="1613197"/>
            </a:xfrm>
          </p:grpSpPr>
          <p:grpSp>
            <p:nvGrpSpPr>
              <p:cNvPr id="39" name="组合 36"/>
              <p:cNvGrpSpPr/>
              <p:nvPr userDrawn="1"/>
            </p:nvGrpSpPr>
            <p:grpSpPr>
              <a:xfrm>
                <a:off x="8272465" y="1479335"/>
                <a:ext cx="1613197" cy="1613197"/>
                <a:chOff x="4458000" y="1715032"/>
                <a:chExt cx="3240000" cy="3240000"/>
              </a:xfrm>
            </p:grpSpPr>
            <p:sp>
              <p:nvSpPr>
                <p:cNvPr id="59" name="椭圆 56"/>
                <p:cNvSpPr/>
                <p:nvPr userDrawn="1"/>
              </p:nvSpPr>
              <p:spPr>
                <a:xfrm>
                  <a:off x="4530000" y="1787032"/>
                  <a:ext cx="3096000" cy="3096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椭圆 57"/>
                <p:cNvSpPr/>
                <p:nvPr userDrawn="1"/>
              </p:nvSpPr>
              <p:spPr>
                <a:xfrm>
                  <a:off x="4494000" y="1751032"/>
                  <a:ext cx="3168000" cy="3168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椭圆 58"/>
                <p:cNvSpPr/>
                <p:nvPr userDrawn="1"/>
              </p:nvSpPr>
              <p:spPr>
                <a:xfrm>
                  <a:off x="4458000" y="1715032"/>
                  <a:ext cx="3240000" cy="3240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0" name="组合 37"/>
              <p:cNvGrpSpPr/>
              <p:nvPr userDrawn="1"/>
            </p:nvGrpSpPr>
            <p:grpSpPr>
              <a:xfrm>
                <a:off x="8586067" y="1720236"/>
                <a:ext cx="985998" cy="1093816"/>
                <a:chOff x="8582069" y="1755978"/>
                <a:chExt cx="985998" cy="1093816"/>
              </a:xfrm>
            </p:grpSpPr>
            <p:grpSp>
              <p:nvGrpSpPr>
                <p:cNvPr id="41" name="组合 38"/>
                <p:cNvGrpSpPr/>
                <p:nvPr userDrawn="1"/>
              </p:nvGrpSpPr>
              <p:grpSpPr>
                <a:xfrm>
                  <a:off x="8998754" y="1755978"/>
                  <a:ext cx="192184" cy="192184"/>
                  <a:chOff x="8860143" y="2545060"/>
                  <a:chExt cx="139804" cy="139804"/>
                </a:xfrm>
              </p:grpSpPr>
              <p:sp>
                <p:nvSpPr>
                  <p:cNvPr id="57" name="椭圆 54"/>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椭圆 55"/>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2" name="组合 39"/>
                <p:cNvGrpSpPr/>
                <p:nvPr userDrawn="1"/>
              </p:nvGrpSpPr>
              <p:grpSpPr>
                <a:xfrm>
                  <a:off x="8582069" y="2049911"/>
                  <a:ext cx="192184" cy="192184"/>
                  <a:chOff x="8860143" y="2545060"/>
                  <a:chExt cx="139804" cy="139804"/>
                </a:xfrm>
              </p:grpSpPr>
              <p:sp>
                <p:nvSpPr>
                  <p:cNvPr id="55" name="椭圆 52"/>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 name="椭圆 53"/>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3" name="组合 40"/>
                <p:cNvGrpSpPr/>
                <p:nvPr userDrawn="1"/>
              </p:nvGrpSpPr>
              <p:grpSpPr>
                <a:xfrm>
                  <a:off x="8582069" y="2441991"/>
                  <a:ext cx="192184" cy="192184"/>
                  <a:chOff x="8860143" y="2545060"/>
                  <a:chExt cx="139804" cy="139804"/>
                </a:xfrm>
              </p:grpSpPr>
              <p:sp>
                <p:nvSpPr>
                  <p:cNvPr id="53" name="椭圆 50"/>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椭圆 51"/>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4" name="组合 41"/>
                <p:cNvGrpSpPr/>
                <p:nvPr userDrawn="1"/>
              </p:nvGrpSpPr>
              <p:grpSpPr>
                <a:xfrm>
                  <a:off x="9021276" y="2652765"/>
                  <a:ext cx="197029" cy="197029"/>
                  <a:chOff x="8858380" y="2543297"/>
                  <a:chExt cx="143329" cy="143329"/>
                </a:xfrm>
              </p:grpSpPr>
              <p:sp>
                <p:nvSpPr>
                  <p:cNvPr id="51" name="椭圆 48"/>
                  <p:cNvSpPr/>
                  <p:nvPr/>
                </p:nvSpPr>
                <p:spPr>
                  <a:xfrm>
                    <a:off x="8858380" y="2543297"/>
                    <a:ext cx="143329" cy="14332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椭圆 49"/>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5" name="组合 42"/>
                <p:cNvGrpSpPr/>
                <p:nvPr userDrawn="1"/>
              </p:nvGrpSpPr>
              <p:grpSpPr>
                <a:xfrm>
                  <a:off x="9375883" y="2049911"/>
                  <a:ext cx="192184" cy="192184"/>
                  <a:chOff x="8860143" y="2545060"/>
                  <a:chExt cx="139804" cy="139804"/>
                </a:xfrm>
              </p:grpSpPr>
              <p:sp>
                <p:nvSpPr>
                  <p:cNvPr id="49" name="椭圆 46"/>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椭圆 47"/>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6" name="组合 43"/>
                <p:cNvGrpSpPr/>
                <p:nvPr userDrawn="1"/>
              </p:nvGrpSpPr>
              <p:grpSpPr>
                <a:xfrm>
                  <a:off x="9375883" y="2414592"/>
                  <a:ext cx="192184" cy="192184"/>
                  <a:chOff x="8860143" y="2545060"/>
                  <a:chExt cx="139804" cy="139804"/>
                </a:xfrm>
              </p:grpSpPr>
              <p:sp>
                <p:nvSpPr>
                  <p:cNvPr id="47" name="椭圆 44"/>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椭圆 45"/>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grpSp>
          <p:nvGrpSpPr>
            <p:cNvPr id="16" name="组合 13"/>
            <p:cNvGrpSpPr/>
            <p:nvPr/>
          </p:nvGrpSpPr>
          <p:grpSpPr>
            <a:xfrm>
              <a:off x="3290189" y="1148987"/>
              <a:ext cx="1209969" cy="1209969"/>
              <a:chOff x="3290189" y="1148987"/>
              <a:chExt cx="1209969" cy="1209969"/>
            </a:xfrm>
          </p:grpSpPr>
          <p:grpSp>
            <p:nvGrpSpPr>
              <p:cNvPr id="17" name="组合 14"/>
              <p:cNvGrpSpPr/>
              <p:nvPr userDrawn="1"/>
            </p:nvGrpSpPr>
            <p:grpSpPr>
              <a:xfrm>
                <a:off x="3290189" y="1148987"/>
                <a:ext cx="1209969" cy="1209969"/>
                <a:chOff x="4458000" y="1715032"/>
                <a:chExt cx="3240000" cy="3240000"/>
              </a:xfrm>
            </p:grpSpPr>
            <p:sp>
              <p:nvSpPr>
                <p:cNvPr id="36" name="椭圆 33"/>
                <p:cNvSpPr/>
                <p:nvPr userDrawn="1"/>
              </p:nvSpPr>
              <p:spPr>
                <a:xfrm>
                  <a:off x="4530000" y="1787032"/>
                  <a:ext cx="3096000" cy="3096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4"/>
                <p:cNvSpPr/>
                <p:nvPr userDrawn="1"/>
              </p:nvSpPr>
              <p:spPr>
                <a:xfrm>
                  <a:off x="4494000" y="1751032"/>
                  <a:ext cx="3168000" cy="3168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椭圆 35"/>
                <p:cNvSpPr/>
                <p:nvPr userDrawn="1"/>
              </p:nvSpPr>
              <p:spPr>
                <a:xfrm>
                  <a:off x="4458000" y="1715032"/>
                  <a:ext cx="3240000" cy="3240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8" name="组合 15"/>
              <p:cNvGrpSpPr/>
              <p:nvPr userDrawn="1"/>
            </p:nvGrpSpPr>
            <p:grpSpPr>
              <a:xfrm>
                <a:off x="3838358" y="1330096"/>
                <a:ext cx="143299" cy="143299"/>
                <a:chOff x="8860553" y="2545471"/>
                <a:chExt cx="138982" cy="138982"/>
              </a:xfrm>
            </p:grpSpPr>
            <p:sp>
              <p:nvSpPr>
                <p:cNvPr id="34" name="椭圆 31"/>
                <p:cNvSpPr/>
                <p:nvPr/>
              </p:nvSpPr>
              <p:spPr>
                <a:xfrm>
                  <a:off x="8860553" y="2545471"/>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2"/>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6"/>
              <p:cNvGrpSpPr/>
              <p:nvPr userDrawn="1"/>
            </p:nvGrpSpPr>
            <p:grpSpPr>
              <a:xfrm>
                <a:off x="3525826" y="1550558"/>
                <a:ext cx="143299" cy="143299"/>
                <a:chOff x="8860553" y="2545470"/>
                <a:chExt cx="138982" cy="138982"/>
              </a:xfrm>
            </p:grpSpPr>
            <p:sp>
              <p:nvSpPr>
                <p:cNvPr id="32" name="椭圆 29"/>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0"/>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0" name="组合 17"/>
              <p:cNvGrpSpPr/>
              <p:nvPr userDrawn="1"/>
            </p:nvGrpSpPr>
            <p:grpSpPr>
              <a:xfrm>
                <a:off x="3525826" y="1844636"/>
                <a:ext cx="143299" cy="143299"/>
                <a:chOff x="8860553" y="2545470"/>
                <a:chExt cx="138982" cy="138982"/>
              </a:xfrm>
            </p:grpSpPr>
            <p:sp>
              <p:nvSpPr>
                <p:cNvPr id="30" name="椭圆 27"/>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椭圆 28"/>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1" name="组合 18"/>
              <p:cNvGrpSpPr/>
              <p:nvPr userDrawn="1"/>
            </p:nvGrpSpPr>
            <p:grpSpPr>
              <a:xfrm>
                <a:off x="3846365" y="2008020"/>
                <a:ext cx="143299" cy="143299"/>
                <a:chOff x="8850141" y="2548833"/>
                <a:chExt cx="138982" cy="138982"/>
              </a:xfrm>
            </p:grpSpPr>
            <p:sp>
              <p:nvSpPr>
                <p:cNvPr id="28" name="椭圆 25"/>
                <p:cNvSpPr/>
                <p:nvPr/>
              </p:nvSpPr>
              <p:spPr>
                <a:xfrm>
                  <a:off x="8850141" y="2548833"/>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椭圆 26"/>
                <p:cNvSpPr/>
                <p:nvPr/>
              </p:nvSpPr>
              <p:spPr>
                <a:xfrm rot="1905853">
                  <a:off x="8883632" y="2582324"/>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19"/>
              <p:cNvGrpSpPr/>
              <p:nvPr userDrawn="1"/>
            </p:nvGrpSpPr>
            <p:grpSpPr>
              <a:xfrm>
                <a:off x="4121221" y="1550558"/>
                <a:ext cx="143299" cy="143299"/>
                <a:chOff x="8860553" y="2545470"/>
                <a:chExt cx="138982" cy="138982"/>
              </a:xfrm>
            </p:grpSpPr>
            <p:sp>
              <p:nvSpPr>
                <p:cNvPr id="26" name="椭圆 23"/>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4"/>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3" name="组合 20"/>
              <p:cNvGrpSpPr/>
              <p:nvPr userDrawn="1"/>
            </p:nvGrpSpPr>
            <p:grpSpPr>
              <a:xfrm>
                <a:off x="4121221" y="1824085"/>
                <a:ext cx="143299" cy="143299"/>
                <a:chOff x="8860553" y="2545470"/>
                <a:chExt cx="138982" cy="138982"/>
              </a:xfrm>
            </p:grpSpPr>
            <p:sp>
              <p:nvSpPr>
                <p:cNvPr id="24" name="椭圆 21"/>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2"/>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sp>
        <p:nvSpPr>
          <p:cNvPr id="81" name="文本框 78"/>
          <p:cNvSpPr txBox="1"/>
          <p:nvPr/>
        </p:nvSpPr>
        <p:spPr>
          <a:xfrm>
            <a:off x="1786890" y="2877644"/>
            <a:ext cx="1415772" cy="830997"/>
          </a:xfrm>
          <a:prstGeom prst="rect">
            <a:avLst/>
          </a:prstGeom>
          <a:noFill/>
        </p:spPr>
        <p:txBody>
          <a:bodyPr wrap="none" rtlCol="0">
            <a:spAutoFit/>
          </a:bodyPr>
          <a:lstStyle/>
          <a:p>
            <a:r>
              <a:rPr lang="zh-CN" altLang="en-US" sz="4800" b="1" dirty="0">
                <a:latin typeface="微软雅黑" panose="020B0503020204020204" pitchFamily="34" charset="-122"/>
                <a:ea typeface="微软雅黑" panose="020B0503020204020204" pitchFamily="34" charset="-122"/>
              </a:rPr>
              <a:t>目录</a:t>
            </a:r>
          </a:p>
        </p:txBody>
      </p:sp>
      <p:sp>
        <p:nvSpPr>
          <p:cNvPr id="83" name="文本框 79"/>
          <p:cNvSpPr txBox="1"/>
          <p:nvPr/>
        </p:nvSpPr>
        <p:spPr>
          <a:xfrm>
            <a:off x="7075360" y="1337700"/>
            <a:ext cx="2728632"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b="1" dirty="0">
                <a:latin typeface="微软雅黑" panose="020B0503020204020204" pitchFamily="34" charset="-122"/>
                <a:ea typeface="微软雅黑" panose="020B0503020204020204" pitchFamily="34" charset="-122"/>
              </a:rPr>
              <a:t>1</a:t>
            </a:r>
            <a:r>
              <a:rPr lang="en-US" altLang="zh-CN" sz="3200" b="1" dirty="0" smtClean="0">
                <a:latin typeface="微软雅黑" panose="020B0503020204020204" pitchFamily="34" charset="-122"/>
                <a:ea typeface="微软雅黑" panose="020B0503020204020204" pitchFamily="34" charset="-122"/>
              </a:rPr>
              <a:t>. </a:t>
            </a:r>
            <a:r>
              <a:rPr lang="zh-CN" altLang="en-US" sz="3200" b="1" dirty="0" smtClean="0">
                <a:latin typeface="微软雅黑" panose="020B0503020204020204" pitchFamily="34" charset="-122"/>
                <a:ea typeface="微软雅黑" panose="020B0503020204020204" pitchFamily="34" charset="-122"/>
              </a:rPr>
              <a:t>定义与实例</a:t>
            </a:r>
            <a:endParaRPr lang="zh-CN" altLang="en-US" sz="3200" b="1" dirty="0">
              <a:latin typeface="微软雅黑" panose="020B0503020204020204" pitchFamily="34" charset="-122"/>
              <a:ea typeface="微软雅黑" panose="020B0503020204020204" pitchFamily="34" charset="-122"/>
            </a:endParaRPr>
          </a:p>
        </p:txBody>
      </p:sp>
      <p:sp>
        <p:nvSpPr>
          <p:cNvPr id="84" name="文本框 80"/>
          <p:cNvSpPr txBox="1"/>
          <p:nvPr/>
        </p:nvSpPr>
        <p:spPr>
          <a:xfrm>
            <a:off x="7085520" y="2161144"/>
            <a:ext cx="3518912"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2</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基于梯度的学习</a:t>
            </a:r>
            <a:endParaRPr lang="zh-CN" altLang="en-US" sz="3200" dirty="0">
              <a:latin typeface="微软雅黑" panose="020B0503020204020204" pitchFamily="34" charset="-122"/>
              <a:ea typeface="微软雅黑" panose="020B0503020204020204" pitchFamily="34" charset="-122"/>
            </a:endParaRPr>
          </a:p>
        </p:txBody>
      </p:sp>
      <p:sp>
        <p:nvSpPr>
          <p:cNvPr id="85" name="文本框 81"/>
          <p:cNvSpPr txBox="1"/>
          <p:nvPr/>
        </p:nvSpPr>
        <p:spPr>
          <a:xfrm>
            <a:off x="7085520" y="2984588"/>
            <a:ext cx="2287806"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3</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隐藏单元</a:t>
            </a:r>
            <a:endParaRPr lang="zh-CN" altLang="en-US" sz="3200" dirty="0">
              <a:latin typeface="微软雅黑" panose="020B0503020204020204" pitchFamily="34" charset="-122"/>
              <a:ea typeface="微软雅黑" panose="020B0503020204020204" pitchFamily="34" charset="-122"/>
            </a:endParaRPr>
          </a:p>
        </p:txBody>
      </p:sp>
      <p:sp>
        <p:nvSpPr>
          <p:cNvPr id="86" name="文本框 82"/>
          <p:cNvSpPr txBox="1"/>
          <p:nvPr/>
        </p:nvSpPr>
        <p:spPr>
          <a:xfrm>
            <a:off x="7075360" y="3808032"/>
            <a:ext cx="2287806"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4</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架构设计</a:t>
            </a:r>
            <a:endParaRPr lang="zh-CN" altLang="en-US" sz="3200" dirty="0">
              <a:latin typeface="微软雅黑" panose="020B0503020204020204" pitchFamily="34" charset="-122"/>
              <a:ea typeface="微软雅黑" panose="020B0503020204020204" pitchFamily="34" charset="-122"/>
            </a:endParaRPr>
          </a:p>
        </p:txBody>
      </p:sp>
      <p:cxnSp>
        <p:nvCxnSpPr>
          <p:cNvPr id="87" name="直接连接符 84"/>
          <p:cNvCxnSpPr/>
          <p:nvPr/>
        </p:nvCxnSpPr>
        <p:spPr>
          <a:xfrm flipV="1">
            <a:off x="6793733" y="2845788"/>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88" name="直接连接符 85"/>
          <p:cNvCxnSpPr/>
          <p:nvPr/>
        </p:nvCxnSpPr>
        <p:spPr>
          <a:xfrm flipV="1">
            <a:off x="6793733" y="3677315"/>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89" name="直接连接符 86"/>
          <p:cNvCxnSpPr/>
          <p:nvPr/>
        </p:nvCxnSpPr>
        <p:spPr>
          <a:xfrm flipV="1">
            <a:off x="6793733" y="4508841"/>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grpSp>
        <p:nvGrpSpPr>
          <p:cNvPr id="103" name="Group 102"/>
          <p:cNvGrpSpPr/>
          <p:nvPr/>
        </p:nvGrpSpPr>
        <p:grpSpPr>
          <a:xfrm>
            <a:off x="5804890" y="990567"/>
            <a:ext cx="6192000" cy="1328776"/>
            <a:chOff x="5804890" y="999803"/>
            <a:chExt cx="6192000" cy="1328776"/>
          </a:xfrm>
        </p:grpSpPr>
        <p:cxnSp>
          <p:nvCxnSpPr>
            <p:cNvPr id="93" name="直接连接符 92"/>
            <p:cNvCxnSpPr/>
            <p:nvPr/>
          </p:nvCxnSpPr>
          <p:spPr>
            <a:xfrm flipV="1">
              <a:off x="6060979" y="999803"/>
              <a:ext cx="0" cy="1328776"/>
            </a:xfrm>
            <a:prstGeom prst="line">
              <a:avLst/>
            </a:prstGeom>
            <a:ln>
              <a:tailEnd type="none" w="sm" len="sm"/>
            </a:ln>
          </p:spPr>
          <p:style>
            <a:lnRef idx="2">
              <a:schemeClr val="dk1"/>
            </a:lnRef>
            <a:fillRef idx="1">
              <a:schemeClr val="lt1"/>
            </a:fillRef>
            <a:effectRef idx="0">
              <a:schemeClr val="dk1"/>
            </a:effectRef>
            <a:fontRef idx="minor">
              <a:schemeClr val="dk1"/>
            </a:fontRef>
          </p:style>
        </p:cxnSp>
        <p:grpSp>
          <p:nvGrpSpPr>
            <p:cNvPr id="97" name="Group 96"/>
            <p:cNvGrpSpPr/>
            <p:nvPr/>
          </p:nvGrpSpPr>
          <p:grpSpPr>
            <a:xfrm>
              <a:off x="5804890" y="1192437"/>
              <a:ext cx="6192000" cy="849048"/>
              <a:chOff x="5804890" y="1523595"/>
              <a:chExt cx="6192000" cy="849048"/>
            </a:xfrm>
          </p:grpSpPr>
          <p:cxnSp>
            <p:nvCxnSpPr>
              <p:cNvPr id="91" name="直接连接符 90"/>
              <p:cNvCxnSpPr/>
              <p:nvPr/>
            </p:nvCxnSpPr>
            <p:spPr>
              <a:xfrm flipV="1">
                <a:off x="5804890" y="1523595"/>
                <a:ext cx="6192000" cy="17755"/>
              </a:xfrm>
              <a:prstGeom prst="line">
                <a:avLst/>
              </a:prstGeom>
              <a:ln>
                <a:tailEnd type="none" w="sm" len="sm"/>
              </a:ln>
            </p:spPr>
            <p:style>
              <a:lnRef idx="2">
                <a:schemeClr val="dk1"/>
              </a:lnRef>
              <a:fillRef idx="1">
                <a:schemeClr val="lt1"/>
              </a:fillRef>
              <a:effectRef idx="0">
                <a:schemeClr val="dk1"/>
              </a:effectRef>
              <a:fontRef idx="minor">
                <a:schemeClr val="dk1"/>
              </a:fontRef>
            </p:style>
          </p:cxnSp>
          <p:cxnSp>
            <p:nvCxnSpPr>
              <p:cNvPr id="92" name="直接连接符 91"/>
              <p:cNvCxnSpPr/>
              <p:nvPr/>
            </p:nvCxnSpPr>
            <p:spPr>
              <a:xfrm flipV="1">
                <a:off x="5804890" y="2354888"/>
                <a:ext cx="6192000" cy="17755"/>
              </a:xfrm>
              <a:prstGeom prst="line">
                <a:avLst/>
              </a:prstGeom>
              <a:ln>
                <a:tailEnd type="none" w="sm" len="sm"/>
              </a:ln>
            </p:spPr>
            <p:style>
              <a:lnRef idx="2">
                <a:schemeClr val="dk1"/>
              </a:lnRef>
              <a:fillRef idx="1">
                <a:schemeClr val="lt1"/>
              </a:fillRef>
              <a:effectRef idx="0">
                <a:schemeClr val="dk1"/>
              </a:effectRef>
              <a:fontRef idx="minor">
                <a:schemeClr val="dk1"/>
              </a:fontRef>
            </p:style>
          </p:cxnSp>
          <p:sp>
            <p:nvSpPr>
              <p:cNvPr id="94" name="等腰三角形 94"/>
              <p:cNvSpPr/>
              <p:nvPr/>
            </p:nvSpPr>
            <p:spPr>
              <a:xfrm rot="5400000">
                <a:off x="6326206" y="1749614"/>
                <a:ext cx="408297" cy="351980"/>
              </a:xfrm>
              <a:prstGeom prst="triangl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5" name="椭圆 95"/>
              <p:cNvSpPr/>
              <p:nvPr/>
            </p:nvSpPr>
            <p:spPr>
              <a:xfrm>
                <a:off x="6793733" y="1903521"/>
                <a:ext cx="64683" cy="6468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useBgFill="1">
            <p:nvSpPr>
              <p:cNvPr id="96" name="等腰三角形 97"/>
              <p:cNvSpPr/>
              <p:nvPr/>
            </p:nvSpPr>
            <p:spPr>
              <a:xfrm rot="5400000">
                <a:off x="6255146" y="1761680"/>
                <a:ext cx="366724" cy="316141"/>
              </a:xfrm>
              <a:prstGeom prst="triangl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cxnSp>
        <p:nvCxnSpPr>
          <p:cNvPr id="100" name="直接连接符 84"/>
          <p:cNvCxnSpPr/>
          <p:nvPr/>
        </p:nvCxnSpPr>
        <p:spPr>
          <a:xfrm flipV="1">
            <a:off x="6793733" y="2014261"/>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101" name="直接连接符 84"/>
          <p:cNvCxnSpPr/>
          <p:nvPr/>
        </p:nvCxnSpPr>
        <p:spPr>
          <a:xfrm flipV="1">
            <a:off x="6793733" y="1182734"/>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sp>
        <p:nvSpPr>
          <p:cNvPr id="102" name="文本框 82"/>
          <p:cNvSpPr txBox="1"/>
          <p:nvPr/>
        </p:nvSpPr>
        <p:spPr>
          <a:xfrm>
            <a:off x="7077743" y="4646229"/>
            <a:ext cx="2287806"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5</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反向传播</a:t>
            </a:r>
            <a:endParaRPr lang="zh-CN" altLang="en-US" sz="3200" dirty="0">
              <a:latin typeface="微软雅黑" panose="020B0503020204020204" pitchFamily="34" charset="-122"/>
              <a:ea typeface="微软雅黑" panose="020B0503020204020204" pitchFamily="34" charset="-122"/>
            </a:endParaRPr>
          </a:p>
        </p:txBody>
      </p:sp>
      <p:cxnSp>
        <p:nvCxnSpPr>
          <p:cNvPr id="104" name="直接连接符 86"/>
          <p:cNvCxnSpPr/>
          <p:nvPr/>
        </p:nvCxnSpPr>
        <p:spPr>
          <a:xfrm flipV="1">
            <a:off x="6796116" y="5347038"/>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sp>
        <p:nvSpPr>
          <p:cNvPr id="106" name="文本框 82"/>
          <p:cNvSpPr txBox="1"/>
          <p:nvPr/>
        </p:nvSpPr>
        <p:spPr>
          <a:xfrm>
            <a:off x="7080122" y="5484434"/>
            <a:ext cx="2287806"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6</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历史小记</a:t>
            </a:r>
            <a:endParaRPr lang="zh-CN" altLang="en-US" sz="3200" dirty="0">
              <a:latin typeface="微软雅黑" panose="020B0503020204020204" pitchFamily="34" charset="-122"/>
              <a:ea typeface="微软雅黑" panose="020B0503020204020204" pitchFamily="34" charset="-122"/>
            </a:endParaRPr>
          </a:p>
        </p:txBody>
      </p:sp>
      <p:cxnSp>
        <p:nvCxnSpPr>
          <p:cNvPr id="107" name="直接连接符 86"/>
          <p:cNvCxnSpPr/>
          <p:nvPr/>
        </p:nvCxnSpPr>
        <p:spPr>
          <a:xfrm flipV="1">
            <a:off x="6798495" y="6185243"/>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sp>
        <p:nvSpPr>
          <p:cNvPr id="109" name="矩形 96"/>
          <p:cNvSpPr/>
          <p:nvPr/>
        </p:nvSpPr>
        <p:spPr>
          <a:xfrm>
            <a:off x="6967734" y="1282187"/>
            <a:ext cx="4086781" cy="664726"/>
          </a:xfrm>
          <a:prstGeom prst="rect">
            <a:avLst/>
          </a:prstGeom>
          <a:blipFill dpi="0" rotWithShape="0">
            <a:blip r:embed="rId2">
              <a:alphaModFix amt="25000"/>
              <a:duotone>
                <a:schemeClr val="bg2">
                  <a:shade val="45000"/>
                  <a:satMod val="135000"/>
                </a:schemeClr>
                <a:prstClr val="white"/>
              </a:duotone>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471094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整流线性单元扩展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𝑔</m:t>
                    </m:r>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𝛼</m:t>
                            </m:r>
                          </m:e>
                        </m:d>
                      </m:e>
                      <m:sub>
                        <m:r>
                          <a:rPr lang="en-US" altLang="zh-CN" i="1">
                            <a:latin typeface="Cambria Math" panose="02040503050406030204" pitchFamily="18" charset="0"/>
                          </a:rPr>
                          <m:t>𝑖</m:t>
                        </m:r>
                      </m:sub>
                    </m:sSub>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d>
                          <m:dPr>
                            <m:ctrlPr>
                              <a:rPr lang="en-US" altLang="zh-CN" i="1">
                                <a:latin typeface="Cambria Math" panose="02040503050406030204" pitchFamily="18" charset="0"/>
                              </a:rPr>
                            </m:ctrlPr>
                          </m:dPr>
                          <m:e>
                            <m:r>
                              <a:rPr lang="en-US" altLang="zh-CN" i="1">
                                <a:latin typeface="Cambria Math" panose="02040503050406030204" pitchFamily="18" charset="0"/>
                              </a:rPr>
                              <m:t>0,</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min</m:t>
                            </m:r>
                          </m:fName>
                          <m:e>
                            <m:d>
                              <m:dPr>
                                <m:ctrlPr>
                                  <a:rPr lang="en-US" altLang="zh-CN" i="1">
                                    <a:latin typeface="Cambria Math" panose="02040503050406030204" pitchFamily="18" charset="0"/>
                                  </a:rPr>
                                </m:ctrlPr>
                              </m:dPr>
                              <m:e>
                                <m:r>
                                  <a:rPr lang="en-US" altLang="zh-CN" i="1">
                                    <a:latin typeface="Cambria Math" panose="02040503050406030204" pitchFamily="18" charset="0"/>
                                  </a:rPr>
                                  <m:t>0,</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e>
                            </m:d>
                          </m:e>
                        </m:func>
                      </m:e>
                    </m:func>
                  </m:oMath>
                </a14:m>
                <a:endParaRPr lang="en-US" altLang="zh-CN" dirty="0"/>
              </a:p>
              <a:p>
                <a:r>
                  <a:rPr lang="zh-CN" altLang="en-US" dirty="0"/>
                  <a:t>绝对值整流（</a:t>
                </a:r>
                <a:r>
                  <a:rPr lang="en-US" altLang="zh-CN" dirty="0"/>
                  <a:t>absolute value rectification</a:t>
                </a:r>
                <a:r>
                  <a:rPr lang="zh-CN" altLang="en-US" dirty="0"/>
                  <a:t>）</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r>
                      <a:rPr lang="en-US" altLang="zh-CN" i="1">
                        <a:latin typeface="Cambria Math" panose="02040503050406030204" pitchFamily="18" charset="0"/>
                      </a:rPr>
                      <m:t>=−1</m:t>
                    </m:r>
                  </m:oMath>
                </a14:m>
                <a:endParaRPr lang="en-US" altLang="zh-CN" dirty="0"/>
              </a:p>
              <a:p>
                <a:r>
                  <a:rPr lang="zh-CN" altLang="en-US" dirty="0"/>
                  <a:t>渗漏整流线性单元（</a:t>
                </a:r>
                <a:r>
                  <a:rPr lang="en-US" altLang="zh-CN" dirty="0"/>
                  <a:t>Leaky </a:t>
                </a:r>
                <a:r>
                  <a:rPr lang="en-US" altLang="zh-CN" dirty="0" err="1"/>
                  <a:t>ReLU</a:t>
                </a:r>
                <a:r>
                  <a:rPr lang="zh-CN" altLang="en-US" dirty="0"/>
                  <a:t>）</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r>
                      <a:rPr lang="en-US" altLang="zh-CN" i="1">
                        <a:latin typeface="Cambria Math" panose="02040503050406030204" pitchFamily="18" charset="0"/>
                      </a:rPr>
                      <m:t>=0.01</m:t>
                    </m:r>
                  </m:oMath>
                </a14:m>
                <a:endParaRPr lang="en-US" altLang="zh-CN" dirty="0"/>
              </a:p>
              <a:p>
                <a:r>
                  <a:rPr lang="zh-CN" altLang="en-US" dirty="0"/>
                  <a:t>参数化整流线性单元（</a:t>
                </a:r>
                <a:r>
                  <a:rPr lang="en-US" altLang="zh-CN" dirty="0"/>
                  <a:t>parametric </a:t>
                </a:r>
                <a:r>
                  <a:rPr lang="en-US" altLang="zh-CN" dirty="0" err="1"/>
                  <a:t>ReLU</a:t>
                </a:r>
                <a:r>
                  <a:rPr lang="zh-CN" altLang="en-US" dirty="0"/>
                  <a:t>）</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oMath>
                </a14:m>
                <a:r>
                  <a:rPr lang="zh-CN" altLang="en-US" dirty="0"/>
                  <a:t>为学习参数</a:t>
                </a:r>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20</a:t>
            </a:fld>
            <a:endParaRPr lang="zh-CN" altLang="en-US"/>
          </a:p>
        </p:txBody>
      </p:sp>
      <p:pic>
        <p:nvPicPr>
          <p:cNvPr id="5" name="图片 4"/>
          <p:cNvPicPr>
            <a:picLocks noChangeAspect="1"/>
          </p:cNvPicPr>
          <p:nvPr/>
        </p:nvPicPr>
        <p:blipFill rotWithShape="1">
          <a:blip r:embed="rId3"/>
          <a:srcRect l="55755" r="2352"/>
          <a:stretch/>
        </p:blipFill>
        <p:spPr>
          <a:xfrm>
            <a:off x="8434216" y="4067168"/>
            <a:ext cx="2061713" cy="1746034"/>
          </a:xfrm>
          <a:prstGeom prst="rect">
            <a:avLst/>
          </a:prstGeom>
        </p:spPr>
      </p:pic>
      <p:pic>
        <p:nvPicPr>
          <p:cNvPr id="6" name="图片 5"/>
          <p:cNvPicPr>
            <a:picLocks noChangeAspect="1"/>
          </p:cNvPicPr>
          <p:nvPr/>
        </p:nvPicPr>
        <p:blipFill rotWithShape="1">
          <a:blip r:embed="rId3"/>
          <a:srcRect l="7927" r="50857"/>
          <a:stretch/>
        </p:blipFill>
        <p:spPr>
          <a:xfrm>
            <a:off x="8434216" y="2167421"/>
            <a:ext cx="2061713" cy="1774751"/>
          </a:xfrm>
          <a:prstGeom prst="rect">
            <a:avLst/>
          </a:prstGeom>
        </p:spPr>
      </p:pic>
    </p:spTree>
    <p:extLst>
      <p:ext uri="{BB962C8B-B14F-4D97-AF65-F5344CB8AC3E}">
        <p14:creationId xmlns:p14="http://schemas.microsoft.com/office/powerpoint/2010/main" val="15487870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整流线性单元扩展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dirty="0"/>
                  <a:t>Maxout : </a:t>
                </a:r>
                <a:r>
                  <a:rPr lang="zh-CN" altLang="en-US" dirty="0"/>
                  <a:t>将</a:t>
                </a:r>
                <a14:m>
                  <m:oMath xmlns:m="http://schemas.openxmlformats.org/officeDocument/2006/math">
                    <m:r>
                      <a:rPr lang="en-US" altLang="zh-CN" i="1">
                        <a:latin typeface="Cambria Math" panose="02040503050406030204" pitchFamily="18" charset="0"/>
                      </a:rPr>
                      <m:t>𝑧</m:t>
                    </m:r>
                  </m:oMath>
                </a14:m>
                <a:r>
                  <a:rPr lang="en-US" altLang="zh-CN" b="1" i="1" dirty="0"/>
                  <a:t> </a:t>
                </a:r>
                <a:r>
                  <a:rPr lang="zh-CN" altLang="en-US" dirty="0"/>
                  <a:t>划分为每组</a:t>
                </a:r>
                <a:r>
                  <a:rPr lang="en-US" altLang="zh-CN" dirty="0"/>
                  <a:t>K</a:t>
                </a:r>
                <a:r>
                  <a:rPr lang="zh-CN" altLang="en-US" dirty="0"/>
                  <a:t>个值的组，每个单元输出每组中的最大值</a:t>
                </a:r>
                <a:endParaRPr lang="en-US" altLang="zh-CN" dirty="0"/>
              </a:p>
              <a:p>
                <a:pPr lvl="1"/>
                <a14:m>
                  <m:oMath xmlns:m="http://schemas.openxmlformats.org/officeDocument/2006/math">
                    <m:r>
                      <a:rPr lang="en-US" altLang="zh-CN" i="1">
                        <a:latin typeface="Cambria Math" panose="02040503050406030204" pitchFamily="18" charset="0"/>
                      </a:rPr>
                      <m:t>𝑔</m:t>
                    </m:r>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r>
                              <a:rPr lang="en-US" altLang="zh-CN" b="1" i="1">
                                <a:latin typeface="Cambria Math" panose="02040503050406030204" pitchFamily="18" charset="0"/>
                              </a:rPr>
                              <m:t>𝒛</m:t>
                            </m:r>
                          </m:e>
                        </m:d>
                      </m:e>
                      <m:sub>
                        <m:r>
                          <a:rPr lang="en-US" altLang="zh-CN" i="1">
                            <a:latin typeface="Cambria Math" panose="02040503050406030204" pitchFamily="18" charset="0"/>
                          </a:rPr>
                          <m:t>𝑖</m:t>
                        </m:r>
                      </m:sub>
                    </m:sSub>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𝑗</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𝔾</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lim>
                        </m:limLow>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𝑗</m:t>
                            </m:r>
                          </m:sub>
                        </m:sSub>
                      </m:e>
                    </m:func>
                  </m:oMath>
                </a14:m>
                <a:endParaRPr lang="en-US" altLang="zh-CN" i="1" dirty="0"/>
              </a:p>
              <a:p>
                <a:pPr lvl="1"/>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𝔾</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oMath>
                </a14:m>
                <a:r>
                  <a:rPr lang="zh-CN" altLang="en-US" dirty="0"/>
                  <a:t>是组</a:t>
                </a:r>
                <a:r>
                  <a:rPr lang="en-US" altLang="zh-CN" dirty="0" err="1"/>
                  <a:t>i</a:t>
                </a:r>
                <a:r>
                  <a:rPr lang="zh-CN" altLang="en-US" dirty="0"/>
                  <a:t>的输入索引集</a:t>
                </a:r>
                <a14:m>
                  <m:oMath xmlns:m="http://schemas.openxmlformats.org/officeDocument/2006/math">
                    <m:d>
                      <m:dPr>
                        <m:begChr m:val="{"/>
                        <m:endChr m:val="}"/>
                        <m:ctrlPr>
                          <a:rPr lang="en-US" altLang="zh-CN" i="1" dirty="0">
                            <a:latin typeface="Cambria Math" panose="02040503050406030204" pitchFamily="18" charset="0"/>
                          </a:rPr>
                        </m:ctrlPr>
                      </m:dPr>
                      <m:e>
                        <m:d>
                          <m:dPr>
                            <m:ctrlPr>
                              <a:rPr lang="en-US" altLang="zh-CN" i="1" dirty="0">
                                <a:latin typeface="Cambria Math" panose="02040503050406030204" pitchFamily="18" charset="0"/>
                              </a:rPr>
                            </m:ctrlPr>
                          </m:dPr>
                          <m:e>
                            <m:r>
                              <a:rPr lang="en-US" altLang="zh-CN" i="1" dirty="0">
                                <a:latin typeface="Cambria Math" panose="02040503050406030204" pitchFamily="18" charset="0"/>
                              </a:rPr>
                              <m:t>𝑖</m:t>
                            </m:r>
                            <m:r>
                              <a:rPr lang="en-US" altLang="zh-CN" i="1" dirty="0">
                                <a:latin typeface="Cambria Math" panose="02040503050406030204" pitchFamily="18" charset="0"/>
                              </a:rPr>
                              <m:t>−1</m:t>
                            </m:r>
                          </m:e>
                        </m:d>
                        <m:r>
                          <a:rPr lang="en-US" altLang="zh-CN" i="1" dirty="0">
                            <a:latin typeface="Cambria Math" panose="02040503050406030204" pitchFamily="18" charset="0"/>
                          </a:rPr>
                          <m:t>𝑘</m:t>
                        </m:r>
                        <m:r>
                          <a:rPr lang="en-US" altLang="zh-CN" i="1" dirty="0">
                            <a:latin typeface="Cambria Math" panose="02040503050406030204" pitchFamily="18" charset="0"/>
                          </a:rPr>
                          <m:t>+1,⋯,</m:t>
                        </m:r>
                        <m:r>
                          <a:rPr lang="en-US" altLang="zh-CN" i="1" dirty="0">
                            <a:latin typeface="Cambria Math" panose="02040503050406030204" pitchFamily="18" charset="0"/>
                          </a:rPr>
                          <m:t>𝑘𝑖</m:t>
                        </m:r>
                      </m:e>
                    </m:d>
                  </m:oMath>
                </a14:m>
                <a:endParaRPr lang="en-US" altLang="zh-CN" dirty="0" smtClean="0"/>
              </a:p>
              <a:p>
                <a:pPr lvl="1"/>
                <a:endParaRPr lang="en-US" altLang="zh-CN" dirty="0"/>
              </a:p>
              <a:p>
                <a:pPr lvl="1"/>
                <a:endParaRPr lang="en-US" altLang="zh-CN" dirty="0" smtClean="0"/>
              </a:p>
              <a:p>
                <a:pPr marL="457200" lvl="1" indent="0">
                  <a:buNone/>
                </a:pPr>
                <a:endParaRPr lang="en-US" altLang="zh-CN" dirty="0" smtClean="0"/>
              </a:p>
              <a:p>
                <a:r>
                  <a:rPr lang="zh-CN" altLang="en-US" dirty="0"/>
                  <a:t>例子：输入为标量的</a:t>
                </a:r>
                <a14:m>
                  <m:oMath xmlns:m="http://schemas.openxmlformats.org/officeDocument/2006/math">
                    <m:r>
                      <a:rPr lang="en-US" altLang="zh-CN" i="1">
                        <a:latin typeface="Cambria Math" panose="02040503050406030204" pitchFamily="18" charset="0"/>
                      </a:rPr>
                      <m:t>𝑥</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𝑗</m:t>
                        </m:r>
                      </m:sub>
                    </m:sSub>
                  </m:oMath>
                </a14:m>
                <a:endParaRPr lang="en-US" altLang="zh-CN" dirty="0"/>
              </a:p>
              <a:p>
                <a:pPr lvl="1"/>
                <a14:m>
                  <m:oMath xmlns:m="http://schemas.openxmlformats.org/officeDocument/2006/math">
                    <m:r>
                      <a:rPr lang="en-US" altLang="zh-CN" i="1">
                        <a:latin typeface="Cambria Math" panose="02040503050406030204" pitchFamily="18" charset="0"/>
                      </a:rPr>
                      <m:t>𝑔</m:t>
                    </m:r>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r>
                              <a:rPr lang="en-US" altLang="zh-CN" b="1" i="1">
                                <a:latin typeface="Cambria Math" panose="02040503050406030204" pitchFamily="18" charset="0"/>
                              </a:rPr>
                              <m:t>𝒛</m:t>
                            </m:r>
                          </m:e>
                        </m:d>
                      </m:e>
                      <m:sub>
                        <m:r>
                          <a:rPr lang="en-US" altLang="zh-CN" i="1">
                            <a:latin typeface="Cambria Math" panose="02040503050406030204" pitchFamily="18" charset="0"/>
                          </a:rPr>
                          <m:t>1</m:t>
                        </m:r>
                      </m:sub>
                    </m:sSub>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sSubSup>
                          <m:sSubSupPr>
                            <m:ctrlPr>
                              <a:rPr lang="en-US" altLang="zh-CN" i="1">
                                <a:latin typeface="Cambria Math" panose="02040503050406030204" pitchFamily="18" charset="0"/>
                              </a:rPr>
                            </m:ctrlPr>
                          </m:sSubSupPr>
                          <m:e>
                            <m:r>
                              <m:rPr>
                                <m:sty m:val="p"/>
                              </m:rPr>
                              <a:rPr lang="en-US" altLang="zh-CN">
                                <a:latin typeface="Cambria Math" panose="02040503050406030204" pitchFamily="18" charset="0"/>
                              </a:rPr>
                              <m:t>max</m:t>
                            </m:r>
                          </m:e>
                          <m:sub>
                            <m: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𝑘</m:t>
                            </m:r>
                          </m:sup>
                        </m:sSubSup>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𝑗</m:t>
                            </m:r>
                          </m:sub>
                        </m:sSub>
                      </m:e>
                    </m:func>
                  </m:oMath>
                </a14:m>
                <a:r>
                  <a:rPr lang="en-US" altLang="zh-CN" dirty="0"/>
                  <a:t> </a:t>
                </a:r>
                <a:r>
                  <a:rPr lang="zh-CN" altLang="en-US" dirty="0"/>
                  <a:t>是分段线性凸函数</a:t>
                </a:r>
                <a:endParaRPr lang="en-US" altLang="zh-CN" dirty="0"/>
              </a:p>
              <a:p>
                <a:pPr lvl="1"/>
                <a:r>
                  <a:rPr lang="en-US" altLang="zh-CN" dirty="0"/>
                  <a:t>k=2</a:t>
                </a:r>
                <a:r>
                  <a:rPr lang="zh-CN" altLang="en-US" dirty="0"/>
                  <a:t>时，整流线性单元的扩展都可以通过</a:t>
                </a:r>
                <a:r>
                  <a:rPr lang="en-US" altLang="zh-CN" dirty="0" err="1"/>
                  <a:t>maxout</a:t>
                </a:r>
                <a:r>
                  <a:rPr lang="zh-CN" altLang="en-US" dirty="0"/>
                  <a:t>学习获得。</a:t>
                </a:r>
                <a:endParaRPr lang="en-US" altLang="zh-CN" dirty="0"/>
              </a:p>
              <a:p>
                <a:r>
                  <a:rPr lang="zh-CN" altLang="en-US" dirty="0"/>
                  <a:t>足够大的</a:t>
                </a:r>
                <a:r>
                  <a:rPr lang="en-US" altLang="zh-CN" i="1" dirty="0"/>
                  <a:t>k</a:t>
                </a:r>
                <a:r>
                  <a:rPr lang="zh-CN" altLang="en-US" dirty="0"/>
                  <a:t>，</a:t>
                </a:r>
                <a:r>
                  <a:rPr lang="en-US" altLang="zh-CN" dirty="0" err="1"/>
                  <a:t>maxout</a:t>
                </a:r>
                <a:r>
                  <a:rPr lang="en-US" altLang="zh-CN" dirty="0"/>
                  <a:t> </a:t>
                </a:r>
                <a:r>
                  <a:rPr lang="zh-CN" altLang="en-US" dirty="0"/>
                  <a:t>单元可以以任意的精确度来近似任何</a:t>
                </a:r>
                <a:r>
                  <a:rPr lang="zh-CN" altLang="en-US" dirty="0" smtClean="0"/>
                  <a:t>凸函数</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r="-56" b="-182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21</a:t>
            </a:fld>
            <a:endParaRPr lang="zh-CN" altLang="en-US"/>
          </a:p>
        </p:txBody>
      </p:sp>
      <p:pic>
        <p:nvPicPr>
          <p:cNvPr id="5" name="图片 4"/>
          <p:cNvPicPr>
            <a:picLocks noChangeAspect="1"/>
          </p:cNvPicPr>
          <p:nvPr/>
        </p:nvPicPr>
        <p:blipFill>
          <a:blip r:embed="rId3"/>
          <a:stretch>
            <a:fillRect/>
          </a:stretch>
        </p:blipFill>
        <p:spPr>
          <a:xfrm>
            <a:off x="4701371" y="3255383"/>
            <a:ext cx="6447235" cy="1978675"/>
          </a:xfrm>
          <a:prstGeom prst="rect">
            <a:avLst/>
          </a:prstGeom>
        </p:spPr>
      </p:pic>
    </p:spTree>
    <p:extLst>
      <p:ext uri="{BB962C8B-B14F-4D97-AF65-F5344CB8AC3E}">
        <p14:creationId xmlns:p14="http://schemas.microsoft.com/office/powerpoint/2010/main" val="3624385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隐藏单元</a:t>
            </a:r>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22</a:t>
            </a:fld>
            <a:endParaRPr lang="zh-CN" altLang="en-US"/>
          </a:p>
        </p:txBody>
      </p:sp>
      <mc:AlternateContent xmlns:mc="http://schemas.openxmlformats.org/markup-compatibility/2006" xmlns:a14="http://schemas.microsoft.com/office/drawing/2010/main">
        <mc:Choice Requires="a14">
          <p:graphicFrame>
            <p:nvGraphicFramePr>
              <p:cNvPr id="5" name="内容占位符 10"/>
              <p:cNvGraphicFramePr>
                <a:graphicFrameLocks/>
              </p:cNvGraphicFramePr>
              <p:nvPr>
                <p:extLst>
                  <p:ext uri="{D42A27DB-BD31-4B8C-83A1-F6EECF244321}">
                    <p14:modId xmlns:p14="http://schemas.microsoft.com/office/powerpoint/2010/main" val="127286168"/>
                  </p:ext>
                </p:extLst>
              </p:nvPr>
            </p:nvGraphicFramePr>
            <p:xfrm>
              <a:off x="540575" y="1573298"/>
              <a:ext cx="7200414" cy="49461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5" name="内容占位符 10"/>
              <p:cNvGraphicFramePr>
                <a:graphicFrameLocks/>
              </p:cNvGraphicFramePr>
              <p:nvPr>
                <p:extLst>
                  <p:ext uri="{D42A27DB-BD31-4B8C-83A1-F6EECF244321}">
                    <p14:modId xmlns:p14="http://schemas.microsoft.com/office/powerpoint/2010/main" val="127286168"/>
                  </p:ext>
                </p:extLst>
              </p:nvPr>
            </p:nvGraphicFramePr>
            <p:xfrm>
              <a:off x="540575" y="1573298"/>
              <a:ext cx="7200414" cy="494616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pic>
        <p:nvPicPr>
          <p:cNvPr id="6" name="图片 8"/>
          <p:cNvPicPr>
            <a:picLocks noChangeAspect="1"/>
          </p:cNvPicPr>
          <p:nvPr/>
        </p:nvPicPr>
        <p:blipFill rotWithShape="1">
          <a:blip r:embed="rId11"/>
          <a:srcRect l="50899" t="4551" r="10931" b="22810"/>
          <a:stretch/>
        </p:blipFill>
        <p:spPr>
          <a:xfrm>
            <a:off x="8394643" y="4141817"/>
            <a:ext cx="2961681" cy="2095080"/>
          </a:xfrm>
          <a:prstGeom prst="rect">
            <a:avLst/>
          </a:prstGeom>
        </p:spPr>
      </p:pic>
      <p:pic>
        <p:nvPicPr>
          <p:cNvPr id="7" name="图片 9"/>
          <p:cNvPicPr>
            <a:picLocks noChangeAspect="1"/>
          </p:cNvPicPr>
          <p:nvPr/>
        </p:nvPicPr>
        <p:blipFill rotWithShape="1">
          <a:blip r:embed="rId11"/>
          <a:srcRect l="11115" t="4277" r="50416" b="24323"/>
          <a:stretch/>
        </p:blipFill>
        <p:spPr>
          <a:xfrm>
            <a:off x="8394643" y="1718857"/>
            <a:ext cx="2866791" cy="2180325"/>
          </a:xfrm>
          <a:prstGeom prst="rect">
            <a:avLst/>
          </a:prstGeom>
        </p:spPr>
      </p:pic>
    </p:spTree>
    <p:extLst>
      <p:ext uri="{BB962C8B-B14F-4D97-AF65-F5344CB8AC3E}">
        <p14:creationId xmlns:p14="http://schemas.microsoft.com/office/powerpoint/2010/main" val="1261378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隐藏单元</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smtClean="0">
                    <a:latin typeface="Cambria Math" panose="02040503050406030204" pitchFamily="18" charset="0"/>
                  </a:rPr>
                  <a:t>ELU: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&amp;</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≥0</m:t>
                                </m:r>
                              </m:e>
                            </m:eqArr>
                          </m:e>
                          <m:e>
                            <m:r>
                              <a:rPr lang="en-US" altLang="zh-CN" b="0" i="1" smtClean="0">
                                <a:latin typeface="Cambria Math" panose="02040503050406030204" pitchFamily="18" charset="0"/>
                              </a:rPr>
                              <m:t>&amp;</m:t>
                            </m:r>
                            <m:r>
                              <a:rPr lang="en-US" altLang="zh-CN" b="0" i="1" smtClean="0">
                                <a:latin typeface="Cambria Math" panose="02040503050406030204" pitchFamily="18" charset="0"/>
                              </a:rPr>
                              <m:t>𝛼</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−1</m:t>
                                </m:r>
                              </m:e>
                            </m:d>
                            <m:r>
                              <a:rPr lang="en-US" altLang="zh-CN" b="0" i="1" smtClean="0">
                                <a:latin typeface="Cambria Math" panose="02040503050406030204" pitchFamily="18" charset="0"/>
                              </a:rPr>
                              <m:t>,&amp;</m:t>
                            </m:r>
                            <m:r>
                              <a:rPr lang="en-US" altLang="zh-CN" b="0" i="1" smtClean="0">
                                <a:latin typeface="Cambria Math" panose="02040503050406030204" pitchFamily="18" charset="0"/>
                              </a:rPr>
                              <m:t>𝑥</m:t>
                            </m:r>
                            <m:r>
                              <a:rPr lang="en-US" altLang="zh-CN" b="0" i="1" smtClean="0">
                                <a:latin typeface="Cambria Math" panose="02040503050406030204" pitchFamily="18" charset="0"/>
                              </a:rPr>
                              <m:t>&lt;0</m:t>
                            </m:r>
                          </m:e>
                        </m:eqArr>
                      </m:e>
                    </m:d>
                  </m:oMath>
                </a14:m>
                <a:endParaRPr lang="en-US" altLang="zh-CN" dirty="0" smtClean="0">
                  <a:latin typeface="Cambria Math" panose="02040503050406030204" pitchFamily="18" charset="0"/>
                </a:endParaRPr>
              </a:p>
              <a:p>
                <a14:m>
                  <m:oMath xmlns:m="http://schemas.openxmlformats.org/officeDocument/2006/math">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𝑧</m:t>
                            </m:r>
                          </m:e>
                        </m:d>
                      </m:e>
                    </m:func>
                  </m:oMath>
                </a14:m>
                <a:endParaRPr lang="en-US" altLang="zh-CN" dirty="0"/>
              </a:p>
              <a:p>
                <a14:m>
                  <m:oMath xmlns:m="http://schemas.openxmlformats.org/officeDocument/2006/math">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𝑧</m:t>
                    </m:r>
                  </m:oMath>
                </a14:m>
                <a:r>
                  <a:rPr lang="zh-CN" altLang="en-US" dirty="0"/>
                  <a:t> </a:t>
                </a:r>
                <a:endParaRPr lang="en-US" altLang="zh-CN" dirty="0"/>
              </a:p>
              <a:p>
                <a:r>
                  <a:rPr lang="en-US" altLang="zh-CN" dirty="0" err="1"/>
                  <a:t>softmax</a:t>
                </a:r>
                <a:endParaRPr lang="en-US" altLang="zh-CN" dirty="0"/>
              </a:p>
              <a:p>
                <a:r>
                  <a:rPr lang="zh-CN" altLang="en-US" dirty="0"/>
                  <a:t>径向基函数（</a:t>
                </a:r>
                <a:r>
                  <a:rPr lang="en-US" altLang="zh-CN" dirty="0"/>
                  <a:t>radial basis function, RBF</a:t>
                </a:r>
                <a:r>
                  <a:rPr lang="zh-CN" altLang="en-US" dirty="0"/>
                  <a:t>）</a:t>
                </a:r>
                <a:endParaRPr lang="en-US" altLang="zh-CN" dirty="0"/>
              </a:p>
              <a:p>
                <a:r>
                  <a:rPr lang="en-US" altLang="zh-CN" dirty="0" err="1"/>
                  <a:t>softplus</a:t>
                </a:r>
                <a:r>
                  <a:rPr lang="zh-CN" altLang="en-US" dirty="0"/>
                  <a:t>函数</a:t>
                </a:r>
                <a:endParaRPr lang="en-US" altLang="zh-CN" dirty="0"/>
              </a:p>
              <a:p>
                <a:pPr lvl="1"/>
                <a:r>
                  <a:rPr lang="en-US" altLang="zh-CN" dirty="0" err="1"/>
                  <a:t>Glorot</a:t>
                </a:r>
                <a:r>
                  <a:rPr lang="en-US" altLang="zh-CN" dirty="0"/>
                  <a:t> </a:t>
                </a:r>
                <a:r>
                  <a:rPr lang="en-US" altLang="zh-CN" i="1" dirty="0"/>
                  <a:t>et al. </a:t>
                </a:r>
                <a:r>
                  <a:rPr lang="en-US" altLang="zh-CN" dirty="0"/>
                  <a:t>(2011a) </a:t>
                </a:r>
                <a:r>
                  <a:rPr lang="zh-CN" altLang="en-US" dirty="0"/>
                  <a:t>比较了</a:t>
                </a:r>
                <a:r>
                  <a:rPr lang="en-US" altLang="zh-CN" dirty="0" err="1"/>
                  <a:t>softplus</a:t>
                </a:r>
                <a:r>
                  <a:rPr lang="en-US" altLang="zh-CN" dirty="0"/>
                  <a:t> </a:t>
                </a:r>
                <a:r>
                  <a:rPr lang="zh-CN" altLang="en-US" dirty="0"/>
                  <a:t>和整流线性单元，发现后者的结果更好</a:t>
                </a:r>
                <a:endParaRPr lang="en-US" altLang="zh-CN" dirty="0"/>
              </a:p>
              <a:p>
                <a:pPr lvl="1"/>
                <a:r>
                  <a:rPr lang="zh-CN" altLang="en-US" dirty="0"/>
                  <a:t>通常不鼓励使用</a:t>
                </a:r>
                <a:r>
                  <a:rPr lang="en-US" altLang="zh-CN" dirty="0" err="1"/>
                  <a:t>softplus</a:t>
                </a:r>
                <a:r>
                  <a:rPr lang="en-US" altLang="zh-CN" dirty="0"/>
                  <a:t> </a:t>
                </a:r>
                <a:r>
                  <a:rPr lang="zh-CN" altLang="en-US" dirty="0"/>
                  <a:t>函数</a:t>
                </a:r>
                <a:endParaRPr lang="en-US" altLang="zh-CN" dirty="0"/>
              </a:p>
              <a:p>
                <a:r>
                  <a:rPr lang="zh-CN" altLang="en-US" dirty="0"/>
                  <a:t>硬双曲正切函数（</a:t>
                </a:r>
                <a:r>
                  <a:rPr lang="en-US" altLang="zh-CN" dirty="0"/>
                  <a:t>hard </a:t>
                </a:r>
                <a:r>
                  <a:rPr lang="en-US" altLang="zh-CN" dirty="0" err="1"/>
                  <a:t>tanh</a:t>
                </a:r>
                <a:r>
                  <a:rPr lang="zh-CN" altLang="en-US" dirty="0"/>
                  <a:t>）：</a:t>
                </a:r>
                <a14:m>
                  <m:oMath xmlns:m="http://schemas.openxmlformats.org/officeDocument/2006/math">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d>
                          <m:dPr>
                            <m:ctrlPr>
                              <a:rPr lang="en-US" altLang="zh-CN" i="1">
                                <a:latin typeface="Cambria Math" panose="02040503050406030204" pitchFamily="18" charset="0"/>
                              </a:rPr>
                            </m:ctrlPr>
                          </m:dPr>
                          <m:e>
                            <m:r>
                              <a:rPr lang="en-US" altLang="zh-CN" i="1">
                                <a:latin typeface="Cambria Math" panose="02040503050406030204" pitchFamily="18" charset="0"/>
                              </a:rPr>
                              <m:t>−1,</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min</m:t>
                                </m:r>
                              </m:fName>
                              <m:e>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𝑧</m:t>
                                    </m:r>
                                  </m:e>
                                </m:d>
                              </m:e>
                            </m:func>
                          </m:e>
                        </m:d>
                      </m:e>
                    </m:func>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23</a:t>
            </a:fld>
            <a:endParaRPr lang="zh-CN" altLang="en-US"/>
          </a:p>
        </p:txBody>
      </p:sp>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339" y="1341308"/>
            <a:ext cx="2197213" cy="1987652"/>
          </a:xfrm>
          <a:prstGeom prst="rect">
            <a:avLst/>
          </a:prstGeom>
        </p:spPr>
      </p:pic>
    </p:spTree>
    <p:extLst>
      <p:ext uri="{BB962C8B-B14F-4D97-AF65-F5344CB8AC3E}">
        <p14:creationId xmlns:p14="http://schemas.microsoft.com/office/powerpoint/2010/main" val="15374748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隐藏单元</a:t>
            </a:r>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24</a:t>
            </a:fld>
            <a:endParaRPr lang="zh-CN" altLang="en-US"/>
          </a:p>
        </p:txBody>
      </p:sp>
      <p:pic>
        <p:nvPicPr>
          <p:cNvPr id="5" name="图片 4"/>
          <p:cNvPicPr>
            <a:picLocks noChangeAspect="1"/>
          </p:cNvPicPr>
          <p:nvPr/>
        </p:nvPicPr>
        <p:blipFill>
          <a:blip r:embed="rId2"/>
          <a:stretch>
            <a:fillRect/>
          </a:stretch>
        </p:blipFill>
        <p:spPr>
          <a:xfrm>
            <a:off x="2508208" y="1706226"/>
            <a:ext cx="7298678" cy="4669056"/>
          </a:xfrm>
          <a:prstGeom prst="rect">
            <a:avLst/>
          </a:prstGeom>
        </p:spPr>
      </p:pic>
    </p:spTree>
    <p:extLst>
      <p:ext uri="{BB962C8B-B14F-4D97-AF65-F5344CB8AC3E}">
        <p14:creationId xmlns:p14="http://schemas.microsoft.com/office/powerpoint/2010/main" val="12914106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ln>
            <a:noFill/>
          </a:ln>
        </p:spPr>
        <p:txBody>
          <a:bodyPr/>
          <a:lstStyle/>
          <a:p>
            <a:fld id="{9D7BC5A3-D355-4C8D-AD2C-5AC2CB0B116D}" type="slidenum">
              <a:rPr lang="zh-CN" altLang="en-US" smtClean="0"/>
              <a:t>25</a:t>
            </a:fld>
            <a:endParaRPr lang="zh-CN" altLang="en-US"/>
          </a:p>
        </p:txBody>
      </p:sp>
      <p:grpSp>
        <p:nvGrpSpPr>
          <p:cNvPr id="4" name="组合 1"/>
          <p:cNvGrpSpPr/>
          <p:nvPr/>
        </p:nvGrpSpPr>
        <p:grpSpPr>
          <a:xfrm>
            <a:off x="95463" y="1413768"/>
            <a:ext cx="5227003" cy="4042367"/>
            <a:chOff x="3204345" y="1148987"/>
            <a:chExt cx="5227003" cy="4042367"/>
          </a:xfrm>
        </p:grpSpPr>
        <p:grpSp>
          <p:nvGrpSpPr>
            <p:cNvPr id="5" name="组合 2"/>
            <p:cNvGrpSpPr/>
            <p:nvPr/>
          </p:nvGrpSpPr>
          <p:grpSpPr>
            <a:xfrm>
              <a:off x="3941860" y="1686047"/>
              <a:ext cx="3240000" cy="3240000"/>
              <a:chOff x="4458000" y="1715032"/>
              <a:chExt cx="3240000" cy="3240000"/>
            </a:xfrm>
          </p:grpSpPr>
          <p:sp>
            <p:nvSpPr>
              <p:cNvPr id="78" name="椭圆 75"/>
              <p:cNvSpPr/>
              <p:nvPr userDrawn="1"/>
            </p:nvSpPr>
            <p:spPr>
              <a:xfrm>
                <a:off x="4530000" y="1787032"/>
                <a:ext cx="3096000" cy="3096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9" name="椭圆 76"/>
              <p:cNvSpPr/>
              <p:nvPr userDrawn="1"/>
            </p:nvSpPr>
            <p:spPr>
              <a:xfrm>
                <a:off x="4494000" y="1751032"/>
                <a:ext cx="3168000" cy="3168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0" name="椭圆 77"/>
              <p:cNvSpPr/>
              <p:nvPr userDrawn="1"/>
            </p:nvSpPr>
            <p:spPr>
              <a:xfrm>
                <a:off x="4458000" y="1715032"/>
                <a:ext cx="3240000" cy="3240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 name="组合 3"/>
            <p:cNvGrpSpPr/>
            <p:nvPr/>
          </p:nvGrpSpPr>
          <p:grpSpPr>
            <a:xfrm>
              <a:off x="5422292" y="2072905"/>
              <a:ext cx="279136" cy="279136"/>
              <a:chOff x="6915602" y="1431728"/>
              <a:chExt cx="301944" cy="301944"/>
            </a:xfrm>
          </p:grpSpPr>
          <p:sp>
            <p:nvSpPr>
              <p:cNvPr id="76" name="椭圆 73"/>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7" name="椭圆 74"/>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7" name="直接连接符 4"/>
            <p:cNvCxnSpPr/>
            <p:nvPr/>
          </p:nvCxnSpPr>
          <p:spPr>
            <a:xfrm flipV="1">
              <a:off x="3204345" y="3489380"/>
              <a:ext cx="4767309" cy="17755"/>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grpSp>
          <p:nvGrpSpPr>
            <p:cNvPr id="8" name="组合 5"/>
            <p:cNvGrpSpPr/>
            <p:nvPr/>
          </p:nvGrpSpPr>
          <p:grpSpPr>
            <a:xfrm>
              <a:off x="5422292" y="4260054"/>
              <a:ext cx="279136" cy="279136"/>
              <a:chOff x="6915602" y="1431728"/>
              <a:chExt cx="301944" cy="301944"/>
            </a:xfrm>
          </p:grpSpPr>
          <p:sp>
            <p:nvSpPr>
              <p:cNvPr id="74" name="椭圆 71"/>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椭圆 72"/>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9" name="组合 6"/>
            <p:cNvGrpSpPr/>
            <p:nvPr/>
          </p:nvGrpSpPr>
          <p:grpSpPr>
            <a:xfrm>
              <a:off x="4612292" y="2545470"/>
              <a:ext cx="279136" cy="279136"/>
              <a:chOff x="6915602" y="1431728"/>
              <a:chExt cx="301944" cy="301944"/>
            </a:xfrm>
          </p:grpSpPr>
          <p:sp>
            <p:nvSpPr>
              <p:cNvPr id="72" name="椭圆 69"/>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 name="椭圆 70"/>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0" name="组合 7"/>
            <p:cNvGrpSpPr/>
            <p:nvPr/>
          </p:nvGrpSpPr>
          <p:grpSpPr>
            <a:xfrm>
              <a:off x="4612292" y="3787489"/>
              <a:ext cx="279136" cy="279136"/>
              <a:chOff x="6915602" y="1431728"/>
              <a:chExt cx="301944" cy="301944"/>
            </a:xfrm>
          </p:grpSpPr>
          <p:sp>
            <p:nvSpPr>
              <p:cNvPr id="70" name="椭圆 67"/>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 name="椭圆 68"/>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1" name="组合 8"/>
            <p:cNvGrpSpPr/>
            <p:nvPr/>
          </p:nvGrpSpPr>
          <p:grpSpPr>
            <a:xfrm>
              <a:off x="6236828" y="2545470"/>
              <a:ext cx="279136" cy="279136"/>
              <a:chOff x="6915602" y="1431728"/>
              <a:chExt cx="301944" cy="301944"/>
            </a:xfrm>
          </p:grpSpPr>
          <p:sp>
            <p:nvSpPr>
              <p:cNvPr id="68" name="椭圆 65"/>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椭圆 66"/>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2" name="组合 9"/>
            <p:cNvGrpSpPr/>
            <p:nvPr/>
          </p:nvGrpSpPr>
          <p:grpSpPr>
            <a:xfrm>
              <a:off x="6236828" y="3787489"/>
              <a:ext cx="279136" cy="279136"/>
              <a:chOff x="6915602" y="1431728"/>
              <a:chExt cx="301944" cy="301944"/>
            </a:xfrm>
          </p:grpSpPr>
          <p:sp>
            <p:nvSpPr>
              <p:cNvPr id="66" name="椭圆 63"/>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 name="椭圆 64"/>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0"/>
            <p:cNvGrpSpPr/>
            <p:nvPr/>
          </p:nvGrpSpPr>
          <p:grpSpPr>
            <a:xfrm>
              <a:off x="3779520" y="1629602"/>
              <a:ext cx="3616960" cy="3561752"/>
              <a:chOff x="3779520" y="1629602"/>
              <a:chExt cx="3616960" cy="3561752"/>
            </a:xfrm>
          </p:grpSpPr>
          <p:cxnSp>
            <p:nvCxnSpPr>
              <p:cNvPr id="64" name="直接连接符 61"/>
              <p:cNvCxnSpPr/>
              <p:nvPr userDrawn="1"/>
            </p:nvCxnSpPr>
            <p:spPr>
              <a:xfrm>
                <a:off x="3779520" y="2394956"/>
                <a:ext cx="3616960" cy="1840976"/>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cxnSp>
            <p:nvCxnSpPr>
              <p:cNvPr id="65" name="直接连接符 62"/>
              <p:cNvCxnSpPr/>
              <p:nvPr userDrawn="1"/>
            </p:nvCxnSpPr>
            <p:spPr>
              <a:xfrm>
                <a:off x="4612292" y="1629602"/>
                <a:ext cx="2032348" cy="3561752"/>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grpSp>
        <p:grpSp>
          <p:nvGrpSpPr>
            <p:cNvPr id="14" name="组合 11"/>
            <p:cNvGrpSpPr/>
            <p:nvPr/>
          </p:nvGrpSpPr>
          <p:grpSpPr>
            <a:xfrm rot="16200000">
              <a:off x="3861896" y="1506940"/>
              <a:ext cx="3616960" cy="3561752"/>
              <a:chOff x="3779520" y="1629602"/>
              <a:chExt cx="3616960" cy="3561752"/>
            </a:xfrm>
          </p:grpSpPr>
          <p:cxnSp>
            <p:nvCxnSpPr>
              <p:cNvPr id="62" name="直接连接符 59"/>
              <p:cNvCxnSpPr/>
              <p:nvPr userDrawn="1"/>
            </p:nvCxnSpPr>
            <p:spPr>
              <a:xfrm>
                <a:off x="3779520" y="2394956"/>
                <a:ext cx="3616960" cy="1840976"/>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cxnSp>
            <p:nvCxnSpPr>
              <p:cNvPr id="63" name="直接连接符 60"/>
              <p:cNvCxnSpPr/>
              <p:nvPr userDrawn="1"/>
            </p:nvCxnSpPr>
            <p:spPr>
              <a:xfrm>
                <a:off x="4612292" y="1629602"/>
                <a:ext cx="2032348" cy="3561752"/>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grpSp>
        <p:grpSp>
          <p:nvGrpSpPr>
            <p:cNvPr id="15" name="组合 12"/>
            <p:cNvGrpSpPr/>
            <p:nvPr/>
          </p:nvGrpSpPr>
          <p:grpSpPr>
            <a:xfrm>
              <a:off x="6397877" y="1380037"/>
              <a:ext cx="2033471" cy="2033471"/>
              <a:chOff x="8272465" y="1479335"/>
              <a:chExt cx="1613197" cy="1613197"/>
            </a:xfrm>
          </p:grpSpPr>
          <p:grpSp>
            <p:nvGrpSpPr>
              <p:cNvPr id="39" name="组合 36"/>
              <p:cNvGrpSpPr/>
              <p:nvPr userDrawn="1"/>
            </p:nvGrpSpPr>
            <p:grpSpPr>
              <a:xfrm>
                <a:off x="8272465" y="1479335"/>
                <a:ext cx="1613197" cy="1613197"/>
                <a:chOff x="4458000" y="1715032"/>
                <a:chExt cx="3240000" cy="3240000"/>
              </a:xfrm>
            </p:grpSpPr>
            <p:sp>
              <p:nvSpPr>
                <p:cNvPr id="59" name="椭圆 56"/>
                <p:cNvSpPr/>
                <p:nvPr userDrawn="1"/>
              </p:nvSpPr>
              <p:spPr>
                <a:xfrm>
                  <a:off x="4530000" y="1787032"/>
                  <a:ext cx="3096000" cy="3096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椭圆 57"/>
                <p:cNvSpPr/>
                <p:nvPr userDrawn="1"/>
              </p:nvSpPr>
              <p:spPr>
                <a:xfrm>
                  <a:off x="4494000" y="1751032"/>
                  <a:ext cx="3168000" cy="3168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椭圆 58"/>
                <p:cNvSpPr/>
                <p:nvPr userDrawn="1"/>
              </p:nvSpPr>
              <p:spPr>
                <a:xfrm>
                  <a:off x="4458000" y="1715032"/>
                  <a:ext cx="3240000" cy="3240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0" name="组合 37"/>
              <p:cNvGrpSpPr/>
              <p:nvPr userDrawn="1"/>
            </p:nvGrpSpPr>
            <p:grpSpPr>
              <a:xfrm>
                <a:off x="8586067" y="1720236"/>
                <a:ext cx="985998" cy="1093816"/>
                <a:chOff x="8582069" y="1755978"/>
                <a:chExt cx="985998" cy="1093816"/>
              </a:xfrm>
            </p:grpSpPr>
            <p:grpSp>
              <p:nvGrpSpPr>
                <p:cNvPr id="41" name="组合 38"/>
                <p:cNvGrpSpPr/>
                <p:nvPr userDrawn="1"/>
              </p:nvGrpSpPr>
              <p:grpSpPr>
                <a:xfrm>
                  <a:off x="8998754" y="1755978"/>
                  <a:ext cx="192184" cy="192184"/>
                  <a:chOff x="8860143" y="2545060"/>
                  <a:chExt cx="139804" cy="139804"/>
                </a:xfrm>
              </p:grpSpPr>
              <p:sp>
                <p:nvSpPr>
                  <p:cNvPr id="57" name="椭圆 54"/>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椭圆 55"/>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2" name="组合 39"/>
                <p:cNvGrpSpPr/>
                <p:nvPr userDrawn="1"/>
              </p:nvGrpSpPr>
              <p:grpSpPr>
                <a:xfrm>
                  <a:off x="8582069" y="2049911"/>
                  <a:ext cx="192184" cy="192184"/>
                  <a:chOff x="8860143" y="2545060"/>
                  <a:chExt cx="139804" cy="139804"/>
                </a:xfrm>
              </p:grpSpPr>
              <p:sp>
                <p:nvSpPr>
                  <p:cNvPr id="55" name="椭圆 52"/>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 name="椭圆 53"/>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3" name="组合 40"/>
                <p:cNvGrpSpPr/>
                <p:nvPr userDrawn="1"/>
              </p:nvGrpSpPr>
              <p:grpSpPr>
                <a:xfrm>
                  <a:off x="8582069" y="2441991"/>
                  <a:ext cx="192184" cy="192184"/>
                  <a:chOff x="8860143" y="2545060"/>
                  <a:chExt cx="139804" cy="139804"/>
                </a:xfrm>
              </p:grpSpPr>
              <p:sp>
                <p:nvSpPr>
                  <p:cNvPr id="53" name="椭圆 50"/>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椭圆 51"/>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4" name="组合 41"/>
                <p:cNvGrpSpPr/>
                <p:nvPr userDrawn="1"/>
              </p:nvGrpSpPr>
              <p:grpSpPr>
                <a:xfrm>
                  <a:off x="9021276" y="2652765"/>
                  <a:ext cx="197029" cy="197029"/>
                  <a:chOff x="8858380" y="2543297"/>
                  <a:chExt cx="143329" cy="143329"/>
                </a:xfrm>
              </p:grpSpPr>
              <p:sp>
                <p:nvSpPr>
                  <p:cNvPr id="51" name="椭圆 48"/>
                  <p:cNvSpPr/>
                  <p:nvPr/>
                </p:nvSpPr>
                <p:spPr>
                  <a:xfrm>
                    <a:off x="8858380" y="2543297"/>
                    <a:ext cx="143329" cy="14332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椭圆 49"/>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5" name="组合 42"/>
                <p:cNvGrpSpPr/>
                <p:nvPr userDrawn="1"/>
              </p:nvGrpSpPr>
              <p:grpSpPr>
                <a:xfrm>
                  <a:off x="9375883" y="2049911"/>
                  <a:ext cx="192184" cy="192184"/>
                  <a:chOff x="8860143" y="2545060"/>
                  <a:chExt cx="139804" cy="139804"/>
                </a:xfrm>
              </p:grpSpPr>
              <p:sp>
                <p:nvSpPr>
                  <p:cNvPr id="49" name="椭圆 46"/>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椭圆 47"/>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6" name="组合 43"/>
                <p:cNvGrpSpPr/>
                <p:nvPr userDrawn="1"/>
              </p:nvGrpSpPr>
              <p:grpSpPr>
                <a:xfrm>
                  <a:off x="9375883" y="2414592"/>
                  <a:ext cx="192184" cy="192184"/>
                  <a:chOff x="8860143" y="2545060"/>
                  <a:chExt cx="139804" cy="139804"/>
                </a:xfrm>
              </p:grpSpPr>
              <p:sp>
                <p:nvSpPr>
                  <p:cNvPr id="47" name="椭圆 44"/>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椭圆 45"/>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grpSp>
          <p:nvGrpSpPr>
            <p:cNvPr id="16" name="组合 13"/>
            <p:cNvGrpSpPr/>
            <p:nvPr/>
          </p:nvGrpSpPr>
          <p:grpSpPr>
            <a:xfrm>
              <a:off x="3290189" y="1148987"/>
              <a:ext cx="1209969" cy="1209969"/>
              <a:chOff x="3290189" y="1148987"/>
              <a:chExt cx="1209969" cy="1209969"/>
            </a:xfrm>
          </p:grpSpPr>
          <p:grpSp>
            <p:nvGrpSpPr>
              <p:cNvPr id="17" name="组合 14"/>
              <p:cNvGrpSpPr/>
              <p:nvPr userDrawn="1"/>
            </p:nvGrpSpPr>
            <p:grpSpPr>
              <a:xfrm>
                <a:off x="3290189" y="1148987"/>
                <a:ext cx="1209969" cy="1209969"/>
                <a:chOff x="4458000" y="1715032"/>
                <a:chExt cx="3240000" cy="3240000"/>
              </a:xfrm>
            </p:grpSpPr>
            <p:sp>
              <p:nvSpPr>
                <p:cNvPr id="36" name="椭圆 33"/>
                <p:cNvSpPr/>
                <p:nvPr userDrawn="1"/>
              </p:nvSpPr>
              <p:spPr>
                <a:xfrm>
                  <a:off x="4530000" y="1787032"/>
                  <a:ext cx="3096000" cy="3096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4"/>
                <p:cNvSpPr/>
                <p:nvPr userDrawn="1"/>
              </p:nvSpPr>
              <p:spPr>
                <a:xfrm>
                  <a:off x="4494000" y="1751032"/>
                  <a:ext cx="3168000" cy="3168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椭圆 35"/>
                <p:cNvSpPr/>
                <p:nvPr userDrawn="1"/>
              </p:nvSpPr>
              <p:spPr>
                <a:xfrm>
                  <a:off x="4458000" y="1715032"/>
                  <a:ext cx="3240000" cy="3240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8" name="组合 15"/>
              <p:cNvGrpSpPr/>
              <p:nvPr userDrawn="1"/>
            </p:nvGrpSpPr>
            <p:grpSpPr>
              <a:xfrm>
                <a:off x="3838358" y="1330096"/>
                <a:ext cx="143299" cy="143299"/>
                <a:chOff x="8860553" y="2545471"/>
                <a:chExt cx="138982" cy="138982"/>
              </a:xfrm>
            </p:grpSpPr>
            <p:sp>
              <p:nvSpPr>
                <p:cNvPr id="34" name="椭圆 31"/>
                <p:cNvSpPr/>
                <p:nvPr/>
              </p:nvSpPr>
              <p:spPr>
                <a:xfrm>
                  <a:off x="8860553" y="2545471"/>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2"/>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6"/>
              <p:cNvGrpSpPr/>
              <p:nvPr userDrawn="1"/>
            </p:nvGrpSpPr>
            <p:grpSpPr>
              <a:xfrm>
                <a:off x="3525826" y="1550558"/>
                <a:ext cx="143299" cy="143299"/>
                <a:chOff x="8860553" y="2545470"/>
                <a:chExt cx="138982" cy="138982"/>
              </a:xfrm>
            </p:grpSpPr>
            <p:sp>
              <p:nvSpPr>
                <p:cNvPr id="32" name="椭圆 29"/>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0"/>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0" name="组合 17"/>
              <p:cNvGrpSpPr/>
              <p:nvPr userDrawn="1"/>
            </p:nvGrpSpPr>
            <p:grpSpPr>
              <a:xfrm>
                <a:off x="3525826" y="1844636"/>
                <a:ext cx="143299" cy="143299"/>
                <a:chOff x="8860553" y="2545470"/>
                <a:chExt cx="138982" cy="138982"/>
              </a:xfrm>
            </p:grpSpPr>
            <p:sp>
              <p:nvSpPr>
                <p:cNvPr id="30" name="椭圆 27"/>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椭圆 28"/>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1" name="组合 18"/>
              <p:cNvGrpSpPr/>
              <p:nvPr userDrawn="1"/>
            </p:nvGrpSpPr>
            <p:grpSpPr>
              <a:xfrm>
                <a:off x="3846365" y="2008020"/>
                <a:ext cx="143299" cy="143299"/>
                <a:chOff x="8850141" y="2548833"/>
                <a:chExt cx="138982" cy="138982"/>
              </a:xfrm>
            </p:grpSpPr>
            <p:sp>
              <p:nvSpPr>
                <p:cNvPr id="28" name="椭圆 25"/>
                <p:cNvSpPr/>
                <p:nvPr/>
              </p:nvSpPr>
              <p:spPr>
                <a:xfrm>
                  <a:off x="8850141" y="2548833"/>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椭圆 26"/>
                <p:cNvSpPr/>
                <p:nvPr/>
              </p:nvSpPr>
              <p:spPr>
                <a:xfrm rot="1905853">
                  <a:off x="8883632" y="2582324"/>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19"/>
              <p:cNvGrpSpPr/>
              <p:nvPr userDrawn="1"/>
            </p:nvGrpSpPr>
            <p:grpSpPr>
              <a:xfrm>
                <a:off x="4121221" y="1550558"/>
                <a:ext cx="143299" cy="143299"/>
                <a:chOff x="8860553" y="2545470"/>
                <a:chExt cx="138982" cy="138982"/>
              </a:xfrm>
            </p:grpSpPr>
            <p:sp>
              <p:nvSpPr>
                <p:cNvPr id="26" name="椭圆 23"/>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4"/>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3" name="组合 20"/>
              <p:cNvGrpSpPr/>
              <p:nvPr userDrawn="1"/>
            </p:nvGrpSpPr>
            <p:grpSpPr>
              <a:xfrm>
                <a:off x="4121221" y="1824085"/>
                <a:ext cx="143299" cy="143299"/>
                <a:chOff x="8860553" y="2545470"/>
                <a:chExt cx="138982" cy="138982"/>
              </a:xfrm>
            </p:grpSpPr>
            <p:sp>
              <p:nvSpPr>
                <p:cNvPr id="24" name="椭圆 21"/>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2"/>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sp>
        <p:nvSpPr>
          <p:cNvPr id="81" name="文本框 78"/>
          <p:cNvSpPr txBox="1"/>
          <p:nvPr/>
        </p:nvSpPr>
        <p:spPr>
          <a:xfrm>
            <a:off x="1786890" y="2877644"/>
            <a:ext cx="1415772" cy="830997"/>
          </a:xfrm>
          <a:prstGeom prst="rect">
            <a:avLst/>
          </a:prstGeom>
          <a:noFill/>
        </p:spPr>
        <p:txBody>
          <a:bodyPr wrap="none" rtlCol="0">
            <a:spAutoFit/>
          </a:bodyPr>
          <a:lstStyle/>
          <a:p>
            <a:r>
              <a:rPr lang="zh-CN" altLang="en-US" sz="4800" b="1" dirty="0">
                <a:latin typeface="微软雅黑" panose="020B0503020204020204" pitchFamily="34" charset="-122"/>
                <a:ea typeface="微软雅黑" panose="020B0503020204020204" pitchFamily="34" charset="-122"/>
              </a:rPr>
              <a:t>目录</a:t>
            </a:r>
          </a:p>
        </p:txBody>
      </p:sp>
      <p:sp>
        <p:nvSpPr>
          <p:cNvPr id="83" name="文本框 79"/>
          <p:cNvSpPr txBox="1"/>
          <p:nvPr/>
        </p:nvSpPr>
        <p:spPr>
          <a:xfrm>
            <a:off x="7075360" y="1337700"/>
            <a:ext cx="2728632"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1</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定义与实例</a:t>
            </a:r>
            <a:endParaRPr lang="zh-CN" altLang="en-US" sz="3200" dirty="0">
              <a:latin typeface="微软雅黑" panose="020B0503020204020204" pitchFamily="34" charset="-122"/>
              <a:ea typeface="微软雅黑" panose="020B0503020204020204" pitchFamily="34" charset="-122"/>
            </a:endParaRPr>
          </a:p>
        </p:txBody>
      </p:sp>
      <p:sp>
        <p:nvSpPr>
          <p:cNvPr id="84" name="文本框 80"/>
          <p:cNvSpPr txBox="1"/>
          <p:nvPr/>
        </p:nvSpPr>
        <p:spPr>
          <a:xfrm>
            <a:off x="7085520" y="2161144"/>
            <a:ext cx="3518912"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2</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基于梯度的学习</a:t>
            </a:r>
            <a:endParaRPr lang="zh-CN" altLang="en-US" sz="3200" dirty="0">
              <a:latin typeface="微软雅黑" panose="020B0503020204020204" pitchFamily="34" charset="-122"/>
              <a:ea typeface="微软雅黑" panose="020B0503020204020204" pitchFamily="34" charset="-122"/>
            </a:endParaRPr>
          </a:p>
        </p:txBody>
      </p:sp>
      <p:sp>
        <p:nvSpPr>
          <p:cNvPr id="85" name="文本框 81"/>
          <p:cNvSpPr txBox="1"/>
          <p:nvPr/>
        </p:nvSpPr>
        <p:spPr>
          <a:xfrm>
            <a:off x="7085520" y="2984588"/>
            <a:ext cx="2318263"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3</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隐藏单元</a:t>
            </a:r>
            <a:endParaRPr lang="zh-CN" altLang="en-US" sz="3200" dirty="0">
              <a:latin typeface="微软雅黑" panose="020B0503020204020204" pitchFamily="34" charset="-122"/>
              <a:ea typeface="微软雅黑" panose="020B0503020204020204" pitchFamily="34" charset="-122"/>
            </a:endParaRPr>
          </a:p>
        </p:txBody>
      </p:sp>
      <p:sp>
        <p:nvSpPr>
          <p:cNvPr id="86" name="文本框 82"/>
          <p:cNvSpPr txBox="1"/>
          <p:nvPr/>
        </p:nvSpPr>
        <p:spPr>
          <a:xfrm>
            <a:off x="7075360" y="3808032"/>
            <a:ext cx="2318263"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b="1" dirty="0">
                <a:latin typeface="微软雅黑" panose="020B0503020204020204" pitchFamily="34" charset="-122"/>
                <a:ea typeface="微软雅黑" panose="020B0503020204020204" pitchFamily="34" charset="-122"/>
              </a:rPr>
              <a:t>4</a:t>
            </a:r>
            <a:r>
              <a:rPr lang="en-US" altLang="zh-CN" sz="3200" b="1" dirty="0" smtClean="0">
                <a:latin typeface="微软雅黑" panose="020B0503020204020204" pitchFamily="34" charset="-122"/>
                <a:ea typeface="微软雅黑" panose="020B0503020204020204" pitchFamily="34" charset="-122"/>
              </a:rPr>
              <a:t>. </a:t>
            </a:r>
            <a:r>
              <a:rPr lang="zh-CN" altLang="en-US" sz="3200" b="1" dirty="0" smtClean="0">
                <a:latin typeface="微软雅黑" panose="020B0503020204020204" pitchFamily="34" charset="-122"/>
                <a:ea typeface="微软雅黑" panose="020B0503020204020204" pitchFamily="34" charset="-122"/>
              </a:rPr>
              <a:t>架构设计</a:t>
            </a:r>
            <a:endParaRPr lang="zh-CN" altLang="en-US" sz="3200" b="1" dirty="0">
              <a:latin typeface="微软雅黑" panose="020B0503020204020204" pitchFamily="34" charset="-122"/>
              <a:ea typeface="微软雅黑" panose="020B0503020204020204" pitchFamily="34" charset="-122"/>
            </a:endParaRPr>
          </a:p>
        </p:txBody>
      </p:sp>
      <p:cxnSp>
        <p:nvCxnSpPr>
          <p:cNvPr id="87" name="直接连接符 84"/>
          <p:cNvCxnSpPr/>
          <p:nvPr/>
        </p:nvCxnSpPr>
        <p:spPr>
          <a:xfrm flipV="1">
            <a:off x="6793733" y="2845788"/>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88" name="直接连接符 85"/>
          <p:cNvCxnSpPr/>
          <p:nvPr/>
        </p:nvCxnSpPr>
        <p:spPr>
          <a:xfrm flipV="1">
            <a:off x="6793733" y="3677315"/>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89" name="直接连接符 86"/>
          <p:cNvCxnSpPr/>
          <p:nvPr/>
        </p:nvCxnSpPr>
        <p:spPr>
          <a:xfrm flipV="1">
            <a:off x="6793733" y="4508841"/>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100" name="直接连接符 84"/>
          <p:cNvCxnSpPr/>
          <p:nvPr/>
        </p:nvCxnSpPr>
        <p:spPr>
          <a:xfrm flipV="1">
            <a:off x="6793733" y="2014261"/>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101" name="直接连接符 84"/>
          <p:cNvCxnSpPr/>
          <p:nvPr/>
        </p:nvCxnSpPr>
        <p:spPr>
          <a:xfrm flipV="1">
            <a:off x="6793733" y="1182734"/>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sp>
        <p:nvSpPr>
          <p:cNvPr id="102" name="文本框 82"/>
          <p:cNvSpPr txBox="1"/>
          <p:nvPr/>
        </p:nvSpPr>
        <p:spPr>
          <a:xfrm>
            <a:off x="7077743" y="4646229"/>
            <a:ext cx="2287806"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5</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反向传播</a:t>
            </a:r>
            <a:endParaRPr lang="zh-CN" altLang="en-US" sz="3200" dirty="0">
              <a:latin typeface="微软雅黑" panose="020B0503020204020204" pitchFamily="34" charset="-122"/>
              <a:ea typeface="微软雅黑" panose="020B0503020204020204" pitchFamily="34" charset="-122"/>
            </a:endParaRPr>
          </a:p>
        </p:txBody>
      </p:sp>
      <p:cxnSp>
        <p:nvCxnSpPr>
          <p:cNvPr id="104" name="直接连接符 86"/>
          <p:cNvCxnSpPr/>
          <p:nvPr/>
        </p:nvCxnSpPr>
        <p:spPr>
          <a:xfrm flipV="1">
            <a:off x="6796116" y="5347038"/>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sp>
        <p:nvSpPr>
          <p:cNvPr id="106" name="文本框 82"/>
          <p:cNvSpPr txBox="1"/>
          <p:nvPr/>
        </p:nvSpPr>
        <p:spPr>
          <a:xfrm>
            <a:off x="7080122" y="5484434"/>
            <a:ext cx="2287806"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6</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历史小记</a:t>
            </a:r>
            <a:endParaRPr lang="zh-CN" altLang="en-US" sz="3200" dirty="0">
              <a:latin typeface="微软雅黑" panose="020B0503020204020204" pitchFamily="34" charset="-122"/>
              <a:ea typeface="微软雅黑" panose="020B0503020204020204" pitchFamily="34" charset="-122"/>
            </a:endParaRPr>
          </a:p>
        </p:txBody>
      </p:sp>
      <p:cxnSp>
        <p:nvCxnSpPr>
          <p:cNvPr id="107" name="直接连接符 86"/>
          <p:cNvCxnSpPr/>
          <p:nvPr/>
        </p:nvCxnSpPr>
        <p:spPr>
          <a:xfrm flipV="1">
            <a:off x="6798495" y="6185243"/>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grpSp>
        <p:nvGrpSpPr>
          <p:cNvPr id="2" name="Group 1"/>
          <p:cNvGrpSpPr/>
          <p:nvPr/>
        </p:nvGrpSpPr>
        <p:grpSpPr>
          <a:xfrm>
            <a:off x="5804890" y="3478796"/>
            <a:ext cx="6192000" cy="1328776"/>
            <a:chOff x="5804890" y="990567"/>
            <a:chExt cx="6192000" cy="1328776"/>
          </a:xfrm>
        </p:grpSpPr>
        <p:grpSp>
          <p:nvGrpSpPr>
            <p:cNvPr id="103" name="Group 102"/>
            <p:cNvGrpSpPr/>
            <p:nvPr/>
          </p:nvGrpSpPr>
          <p:grpSpPr>
            <a:xfrm>
              <a:off x="5804890" y="990567"/>
              <a:ext cx="6192000" cy="1328776"/>
              <a:chOff x="5804890" y="999803"/>
              <a:chExt cx="6192000" cy="1328776"/>
            </a:xfrm>
          </p:grpSpPr>
          <p:cxnSp>
            <p:nvCxnSpPr>
              <p:cNvPr id="93" name="直接连接符 92"/>
              <p:cNvCxnSpPr/>
              <p:nvPr/>
            </p:nvCxnSpPr>
            <p:spPr>
              <a:xfrm flipV="1">
                <a:off x="6060979" y="999803"/>
                <a:ext cx="0" cy="1328776"/>
              </a:xfrm>
              <a:prstGeom prst="line">
                <a:avLst/>
              </a:prstGeom>
              <a:ln>
                <a:tailEnd type="none" w="sm" len="sm"/>
              </a:ln>
            </p:spPr>
            <p:style>
              <a:lnRef idx="2">
                <a:schemeClr val="dk1"/>
              </a:lnRef>
              <a:fillRef idx="1">
                <a:schemeClr val="lt1"/>
              </a:fillRef>
              <a:effectRef idx="0">
                <a:schemeClr val="dk1"/>
              </a:effectRef>
              <a:fontRef idx="minor">
                <a:schemeClr val="dk1"/>
              </a:fontRef>
            </p:style>
          </p:cxnSp>
          <p:grpSp>
            <p:nvGrpSpPr>
              <p:cNvPr id="97" name="Group 96"/>
              <p:cNvGrpSpPr/>
              <p:nvPr/>
            </p:nvGrpSpPr>
            <p:grpSpPr>
              <a:xfrm>
                <a:off x="5804890" y="1192437"/>
                <a:ext cx="6192000" cy="849048"/>
                <a:chOff x="5804890" y="1523595"/>
                <a:chExt cx="6192000" cy="849048"/>
              </a:xfrm>
            </p:grpSpPr>
            <p:cxnSp>
              <p:nvCxnSpPr>
                <p:cNvPr id="91" name="直接连接符 90"/>
                <p:cNvCxnSpPr/>
                <p:nvPr/>
              </p:nvCxnSpPr>
              <p:spPr>
                <a:xfrm flipV="1">
                  <a:off x="5804890" y="1523595"/>
                  <a:ext cx="6192000" cy="17755"/>
                </a:xfrm>
                <a:prstGeom prst="line">
                  <a:avLst/>
                </a:prstGeom>
                <a:ln>
                  <a:tailEnd type="none" w="sm" len="sm"/>
                </a:ln>
              </p:spPr>
              <p:style>
                <a:lnRef idx="2">
                  <a:schemeClr val="dk1"/>
                </a:lnRef>
                <a:fillRef idx="1">
                  <a:schemeClr val="lt1"/>
                </a:fillRef>
                <a:effectRef idx="0">
                  <a:schemeClr val="dk1"/>
                </a:effectRef>
                <a:fontRef idx="minor">
                  <a:schemeClr val="dk1"/>
                </a:fontRef>
              </p:style>
            </p:cxnSp>
            <p:cxnSp>
              <p:nvCxnSpPr>
                <p:cNvPr id="92" name="直接连接符 91"/>
                <p:cNvCxnSpPr/>
                <p:nvPr/>
              </p:nvCxnSpPr>
              <p:spPr>
                <a:xfrm flipV="1">
                  <a:off x="5804890" y="2354888"/>
                  <a:ext cx="6192000" cy="17755"/>
                </a:xfrm>
                <a:prstGeom prst="line">
                  <a:avLst/>
                </a:prstGeom>
                <a:ln>
                  <a:tailEnd type="none" w="sm" len="sm"/>
                </a:ln>
              </p:spPr>
              <p:style>
                <a:lnRef idx="2">
                  <a:schemeClr val="dk1"/>
                </a:lnRef>
                <a:fillRef idx="1">
                  <a:schemeClr val="lt1"/>
                </a:fillRef>
                <a:effectRef idx="0">
                  <a:schemeClr val="dk1"/>
                </a:effectRef>
                <a:fontRef idx="minor">
                  <a:schemeClr val="dk1"/>
                </a:fontRef>
              </p:style>
            </p:cxnSp>
            <p:sp>
              <p:nvSpPr>
                <p:cNvPr id="94" name="等腰三角形 94"/>
                <p:cNvSpPr/>
                <p:nvPr/>
              </p:nvSpPr>
              <p:spPr>
                <a:xfrm rot="5400000">
                  <a:off x="6326206" y="1749614"/>
                  <a:ext cx="408297" cy="351980"/>
                </a:xfrm>
                <a:prstGeom prst="triangl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5" name="椭圆 95"/>
                <p:cNvSpPr/>
                <p:nvPr/>
              </p:nvSpPr>
              <p:spPr>
                <a:xfrm>
                  <a:off x="6793733" y="1903521"/>
                  <a:ext cx="64683" cy="6468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useBgFill="1">
              <p:nvSpPr>
                <p:cNvPr id="96" name="等腰三角形 97"/>
                <p:cNvSpPr/>
                <p:nvPr/>
              </p:nvSpPr>
              <p:spPr>
                <a:xfrm rot="5400000">
                  <a:off x="6255146" y="1761680"/>
                  <a:ext cx="366724" cy="316141"/>
                </a:xfrm>
                <a:prstGeom prst="triangl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sp>
          <p:nvSpPr>
            <p:cNvPr id="109" name="矩形 96"/>
            <p:cNvSpPr/>
            <p:nvPr/>
          </p:nvSpPr>
          <p:spPr>
            <a:xfrm>
              <a:off x="6967734" y="1282187"/>
              <a:ext cx="4086781" cy="664726"/>
            </a:xfrm>
            <a:prstGeom prst="rect">
              <a:avLst/>
            </a:prstGeom>
            <a:blipFill dpi="0" rotWithShape="0">
              <a:blip r:embed="rId2">
                <a:alphaModFix amt="25000"/>
                <a:duotone>
                  <a:schemeClr val="bg2">
                    <a:shade val="45000"/>
                    <a:satMod val="135000"/>
                  </a:schemeClr>
                  <a:prstClr val="white"/>
                </a:duotone>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330819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架构设计</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zh-CN" altLang="en-US" dirty="0"/>
                  <a:t>神经网络设计的另一个关键点是确定它的架构。 </a:t>
                </a:r>
                <a:r>
                  <a:rPr lang="zh-CN" altLang="en-US" dirty="0" smtClean="0"/>
                  <a:t>架构（</a:t>
                </a:r>
                <a:r>
                  <a:rPr lang="en-US" altLang="zh-CN" dirty="0"/>
                  <a:t>architecture</a:t>
                </a:r>
                <a:r>
                  <a:rPr lang="zh-CN" altLang="en-US" dirty="0"/>
                  <a:t>）一词是指网络的整体结构：它应该具有多少单元，以及这些单元应该如何连接。大多数神经网络被组织成称为层的单元组。大多数神经网络架构将这些层布置成链式结构，其中每一层都是前一层的函数。</a:t>
                </a:r>
                <a:endParaRPr lang="en-US" altLang="zh-CN" dirty="0"/>
              </a:p>
              <a:p>
                <a:r>
                  <a:rPr lang="zh-CN" altLang="en-US" dirty="0"/>
                  <a:t>在这种结构中，第一层：</a:t>
                </a:r>
                <a14:m>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𝒉</m:t>
                        </m:r>
                      </m:e>
                      <m:sup>
                        <m:r>
                          <a:rPr lang="en-US" altLang="zh-CN" b="1" i="1">
                            <a:latin typeface="Cambria Math" panose="02040503050406030204" pitchFamily="18" charset="0"/>
                          </a:rPr>
                          <m:t>(</m:t>
                        </m:r>
                        <m:r>
                          <a:rPr lang="en-US" altLang="zh-CN" i="1">
                            <a:latin typeface="Cambria Math" panose="02040503050406030204" pitchFamily="18" charset="0"/>
                          </a:rPr>
                          <m:t>1</m:t>
                        </m:r>
                        <m:r>
                          <a:rPr lang="en-US" altLang="zh-CN" b="1"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𝑔</m:t>
                        </m:r>
                      </m:e>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𝑾</m:t>
                        </m:r>
                      </m:e>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r>
                          <a:rPr lang="en-US" altLang="zh-CN" i="1">
                            <a:latin typeface="Cambria Math" panose="02040503050406030204" pitchFamily="18" charset="0"/>
                          </a:rPr>
                          <m:t>𝑇</m:t>
                        </m:r>
                      </m:sup>
                    </m:sSup>
                    <m:r>
                      <a:rPr lang="en-US" altLang="zh-CN" b="1" i="1">
                        <a:latin typeface="Cambria Math" panose="02040503050406030204" pitchFamily="18" charset="0"/>
                      </a:rPr>
                      <m:t>𝒙</m:t>
                    </m:r>
                    <m:r>
                      <a:rPr lang="en-US" altLang="zh-CN" i="1">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𝑏</m:t>
                        </m:r>
                      </m:e>
                      <m:sup>
                        <m:r>
                          <a:rPr lang="en-US" altLang="zh-CN" i="1" dirty="0">
                            <a:latin typeface="Cambria Math" panose="02040503050406030204" pitchFamily="18" charset="0"/>
                          </a:rPr>
                          <m:t>(1)</m:t>
                        </m:r>
                      </m:sup>
                    </m:sSup>
                    <m:r>
                      <a:rPr lang="en-US" altLang="zh-CN" i="1">
                        <a:latin typeface="Cambria Math" panose="02040503050406030204" pitchFamily="18" charset="0"/>
                      </a:rPr>
                      <m:t>)</m:t>
                    </m:r>
                  </m:oMath>
                </a14:m>
                <a:endParaRPr lang="en-US" altLang="zh-CN" dirty="0"/>
              </a:p>
              <a:p>
                <a:pPr marL="0" indent="0">
                  <a:buNone/>
                </a:pPr>
                <a:r>
                  <a:rPr lang="zh-CN" altLang="en-US" dirty="0"/>
                  <a:t>                            第二层：</a:t>
                </a:r>
                <a14:m>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𝒉</m:t>
                        </m:r>
                      </m:e>
                      <m:sup>
                        <m:r>
                          <a:rPr lang="en-US" altLang="zh-CN" b="1" i="1">
                            <a:latin typeface="Cambria Math" panose="02040503050406030204" pitchFamily="18" charset="0"/>
                          </a:rPr>
                          <m:t>(</m:t>
                        </m:r>
                        <m:r>
                          <a:rPr lang="en-US" altLang="zh-CN" i="1">
                            <a:latin typeface="Cambria Math" panose="02040503050406030204" pitchFamily="18" charset="0"/>
                          </a:rPr>
                          <m:t>2</m:t>
                        </m:r>
                        <m:r>
                          <a:rPr lang="en-US" altLang="zh-CN" b="1"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𝑔</m:t>
                        </m:r>
                      </m:e>
                      <m:sup>
                        <m:d>
                          <m:dPr>
                            <m:ctrlPr>
                              <a:rPr lang="en-US" altLang="zh-CN" i="1">
                                <a:latin typeface="Cambria Math" panose="02040503050406030204" pitchFamily="18" charset="0"/>
                              </a:rPr>
                            </m:ctrlPr>
                          </m:dPr>
                          <m:e>
                            <m:r>
                              <a:rPr lang="en-US" altLang="zh-CN" i="1">
                                <a:latin typeface="Cambria Math" panose="02040503050406030204" pitchFamily="18" charset="0"/>
                              </a:rPr>
                              <m:t>2</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𝑾</m:t>
                        </m:r>
                      </m:e>
                      <m:sup>
                        <m:d>
                          <m:dPr>
                            <m:ctrlPr>
                              <a:rPr lang="en-US"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𝑇</m:t>
                        </m:r>
                      </m:sup>
                    </m:sSup>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𝒉</m:t>
                        </m:r>
                      </m:e>
                      <m:sup>
                        <m:r>
                          <a:rPr lang="en-US" altLang="zh-CN" b="1" i="1">
                            <a:latin typeface="Cambria Math" panose="02040503050406030204" pitchFamily="18" charset="0"/>
                          </a:rPr>
                          <m:t>(</m:t>
                        </m:r>
                        <m:r>
                          <a:rPr lang="en-US" altLang="zh-CN" i="1">
                            <a:latin typeface="Cambria Math" panose="02040503050406030204" pitchFamily="18" charset="0"/>
                          </a:rPr>
                          <m:t>1</m:t>
                        </m:r>
                        <m:r>
                          <a:rPr lang="en-US" altLang="zh-CN" b="1"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𝑏</m:t>
                        </m:r>
                      </m:e>
                      <m:sup>
                        <m:r>
                          <a:rPr lang="en-US" altLang="zh-CN" i="1" dirty="0">
                            <a:latin typeface="Cambria Math" panose="02040503050406030204" pitchFamily="18" charset="0"/>
                          </a:rPr>
                          <m:t>(2)</m:t>
                        </m:r>
                      </m:sup>
                    </m:sSup>
                    <m:r>
                      <a:rPr lang="en-US" altLang="zh-CN" i="1">
                        <a:latin typeface="Cambria Math" panose="02040503050406030204" pitchFamily="18" charset="0"/>
                      </a:rPr>
                      <m:t>)</m:t>
                    </m:r>
                  </m:oMath>
                </a14:m>
                <a:endParaRPr lang="en-US" altLang="zh-CN" dirty="0"/>
              </a:p>
              <a:p>
                <a:pPr marL="0" indent="0">
                  <a:buNone/>
                </a:pPr>
                <a:r>
                  <a:rPr lang="en-US" altLang="zh-CN" dirty="0"/>
                  <a:t>                            </a:t>
                </a:r>
                <a:r>
                  <a:rPr lang="zh-CN" altLang="en-US" dirty="0"/>
                  <a:t>以此类推。</a:t>
                </a:r>
                <a:endParaRPr lang="en-US" altLang="zh-CN" dirty="0"/>
              </a:p>
              <a:p>
                <a:r>
                  <a:rPr lang="zh-CN" altLang="en-US" dirty="0"/>
                  <a:t>在这些链式架构中，主要的架构考虑是选择网络的深度和每一层的宽度</a:t>
                </a:r>
                <a:endParaRPr lang="en-US" altLang="zh-CN" dirty="0"/>
              </a:p>
              <a:p>
                <a:r>
                  <a:rPr lang="zh-CN" altLang="en-US" dirty="0"/>
                  <a:t>更深层的网络通常能够对每一层使用更少的单元数和更少的参数，并且经常容易泛化到测试集，但是通常也更难以优化</a:t>
                </a: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923" r="-2340" b="-73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26</a:t>
            </a:fld>
            <a:endParaRPr lang="zh-CN" altLang="en-US"/>
          </a:p>
        </p:txBody>
      </p:sp>
    </p:spTree>
    <p:extLst>
      <p:ext uri="{BB962C8B-B14F-4D97-AF65-F5344CB8AC3E}">
        <p14:creationId xmlns:p14="http://schemas.microsoft.com/office/powerpoint/2010/main" val="3730659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万能近似定理</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一个前馈神经网络如果具有</a:t>
                </a:r>
                <a:r>
                  <a:rPr lang="zh-CN" altLang="en-US" dirty="0">
                    <a:solidFill>
                      <a:srgbClr val="C00000"/>
                    </a:solidFill>
                  </a:rPr>
                  <a:t>线性输出层</a:t>
                </a:r>
                <a:r>
                  <a:rPr lang="zh-CN" altLang="en-US" dirty="0"/>
                  <a:t>和</a:t>
                </a:r>
                <a:r>
                  <a:rPr lang="zh-CN" altLang="en-US" dirty="0">
                    <a:solidFill>
                      <a:srgbClr val="C00000"/>
                    </a:solidFill>
                  </a:rPr>
                  <a:t>至少一层</a:t>
                </a:r>
                <a:r>
                  <a:rPr lang="zh-CN" altLang="en-US" dirty="0"/>
                  <a:t>具有任何一种“挤压” 性质的激活函数（例如</a:t>
                </a:r>
                <a:r>
                  <a:rPr lang="en-US" altLang="zh-CN" dirty="0"/>
                  <a:t>logistic sigmoid</a:t>
                </a:r>
                <a:r>
                  <a:rPr lang="zh-CN" altLang="en-US" dirty="0"/>
                  <a:t>激活函数）的</a:t>
                </a:r>
                <a:r>
                  <a:rPr lang="zh-CN" altLang="en-US" dirty="0">
                    <a:solidFill>
                      <a:srgbClr val="C00000"/>
                    </a:solidFill>
                  </a:rPr>
                  <a:t>隐藏层</a:t>
                </a:r>
                <a:r>
                  <a:rPr lang="zh-CN" altLang="en-US" dirty="0"/>
                  <a:t>，只要给予网络</a:t>
                </a:r>
                <a:r>
                  <a:rPr lang="zh-CN" altLang="en-US" dirty="0">
                    <a:solidFill>
                      <a:srgbClr val="C00000"/>
                    </a:solidFill>
                  </a:rPr>
                  <a:t>足够数量的隐藏单元</a:t>
                </a:r>
                <a:r>
                  <a:rPr lang="zh-CN" altLang="en-US" dirty="0"/>
                  <a:t>，它可以以任意的精度来近似任何从一个有限维空间到另一个有限维空间的</a:t>
                </a:r>
                <a:r>
                  <a:rPr lang="en-US" altLang="zh-CN" dirty="0" err="1"/>
                  <a:t>Borel</a:t>
                </a:r>
                <a:r>
                  <a:rPr lang="en-US" altLang="zh-CN" dirty="0"/>
                  <a:t> </a:t>
                </a:r>
                <a:r>
                  <a:rPr lang="zh-CN" altLang="en-US" dirty="0"/>
                  <a:t>可测函数</a:t>
                </a:r>
                <a:endParaRPr lang="en-US" altLang="zh-CN" dirty="0"/>
              </a:p>
              <a:p>
                <a:pPr lvl="1"/>
                <a:r>
                  <a:rPr lang="zh-CN" altLang="en-US" dirty="0"/>
                  <a:t>万能近似定理也已经被证明对于</a:t>
                </a:r>
                <a:r>
                  <a:rPr lang="zh-CN" altLang="en-US" dirty="0">
                    <a:solidFill>
                      <a:srgbClr val="C00000"/>
                    </a:solidFill>
                  </a:rPr>
                  <a:t>更广泛类别的激活函数</a:t>
                </a:r>
                <a:r>
                  <a:rPr lang="zh-CN" altLang="en-US" dirty="0"/>
                  <a:t>也是适用的</a:t>
                </a:r>
                <a:endParaRPr lang="en-US" altLang="zh-CN" dirty="0"/>
              </a:p>
              <a:p>
                <a:pPr lvl="1"/>
                <a:r>
                  <a:rPr lang="zh-CN" altLang="en-US" dirty="0" smtClean="0">
                    <a:solidFill>
                      <a:schemeClr val="tx1"/>
                    </a:solidFill>
                  </a:rPr>
                  <a:t>在</a:t>
                </a:r>
                <a14:m>
                  <m:oMath xmlns:m="http://schemas.openxmlformats.org/officeDocument/2006/math">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ℝ</m:t>
                        </m:r>
                      </m:e>
                      <m:sup>
                        <m:r>
                          <a:rPr lang="en-US" altLang="zh-CN" i="1">
                            <a:solidFill>
                              <a:schemeClr val="tx1"/>
                            </a:solidFill>
                            <a:latin typeface="Cambria Math" panose="02040503050406030204" pitchFamily="18" charset="0"/>
                          </a:rPr>
                          <m:t>𝑛</m:t>
                        </m:r>
                      </m:sup>
                    </m:sSup>
                  </m:oMath>
                </a14:m>
                <a:r>
                  <a:rPr lang="en-US" altLang="zh-CN" i="1" dirty="0">
                    <a:solidFill>
                      <a:schemeClr val="tx1"/>
                    </a:solidFill>
                  </a:rPr>
                  <a:t> </a:t>
                </a:r>
                <a:r>
                  <a:rPr lang="zh-CN" altLang="en-US" dirty="0">
                    <a:solidFill>
                      <a:schemeClr val="tx1"/>
                    </a:solidFill>
                  </a:rPr>
                  <a:t>的</a:t>
                </a:r>
                <a:r>
                  <a:rPr lang="zh-CN" altLang="en-US" dirty="0">
                    <a:solidFill>
                      <a:srgbClr val="C00000"/>
                    </a:solidFill>
                  </a:rPr>
                  <a:t>有界闭集上的任意连续函数</a:t>
                </a:r>
                <a:r>
                  <a:rPr lang="zh-CN" altLang="en-US" dirty="0"/>
                  <a:t>是</a:t>
                </a:r>
                <a:r>
                  <a:rPr lang="en-US" altLang="zh-CN" dirty="0" err="1"/>
                  <a:t>Borel</a:t>
                </a:r>
                <a:r>
                  <a:rPr lang="en-US" altLang="zh-CN" dirty="0"/>
                  <a:t> </a:t>
                </a:r>
                <a:r>
                  <a:rPr lang="zh-CN" altLang="en-US" dirty="0"/>
                  <a:t>可测的</a:t>
                </a:r>
                <a:endParaRPr lang="en-US" altLang="zh-CN" dirty="0"/>
              </a:p>
              <a:p>
                <a:pPr lvl="1"/>
                <a:r>
                  <a:rPr lang="zh-CN" altLang="en-US" dirty="0">
                    <a:solidFill>
                      <a:srgbClr val="C00000"/>
                    </a:solidFill>
                  </a:rPr>
                  <a:t>有界</a:t>
                </a:r>
                <a:r>
                  <a:rPr lang="zh-CN" altLang="en-US" dirty="0">
                    <a:solidFill>
                      <a:srgbClr val="FFC000"/>
                    </a:solidFill>
                  </a:rPr>
                  <a:t> </a:t>
                </a:r>
                <a:r>
                  <a:rPr lang="zh-CN" altLang="en-US" dirty="0"/>
                  <a:t>指集合被包含在有限大小的球内</a:t>
                </a:r>
                <a:endParaRPr lang="en-US" altLang="zh-CN" dirty="0"/>
              </a:p>
              <a:p>
                <a:pPr lvl="1"/>
                <a:r>
                  <a:rPr lang="zh-CN" altLang="en-US" dirty="0">
                    <a:solidFill>
                      <a:srgbClr val="C00000"/>
                    </a:solidFill>
                  </a:rPr>
                  <a:t>闭集</a:t>
                </a:r>
                <a:r>
                  <a:rPr lang="zh-CN" altLang="en-US" dirty="0">
                    <a:solidFill>
                      <a:srgbClr val="FFC000"/>
                    </a:solidFill>
                  </a:rPr>
                  <a:t> </a:t>
                </a:r>
                <a:r>
                  <a:rPr lang="zh-CN" altLang="en-US" dirty="0"/>
                  <a:t>指包含所有极限点（边界）的集合</a:t>
                </a: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27</a:t>
            </a:fld>
            <a:endParaRPr lang="zh-CN" altLang="en-US"/>
          </a:p>
        </p:txBody>
      </p:sp>
    </p:spTree>
    <p:extLst>
      <p:ext uri="{BB962C8B-B14F-4D97-AF65-F5344CB8AC3E}">
        <p14:creationId xmlns:p14="http://schemas.microsoft.com/office/powerpoint/2010/main" val="22916826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万能近似定理</a:t>
            </a:r>
          </a:p>
        </p:txBody>
      </p:sp>
      <p:sp>
        <p:nvSpPr>
          <p:cNvPr id="3" name="Content Placeholder 2"/>
          <p:cNvSpPr>
            <a:spLocks noGrp="1"/>
          </p:cNvSpPr>
          <p:nvPr>
            <p:ph idx="1"/>
          </p:nvPr>
        </p:nvSpPr>
        <p:spPr/>
        <p:txBody>
          <a:bodyPr/>
          <a:lstStyle/>
          <a:p>
            <a:r>
              <a:rPr lang="zh-CN" altLang="en-US" dirty="0" smtClean="0"/>
              <a:t>一个</a:t>
            </a:r>
            <a:r>
              <a:rPr lang="zh-CN" altLang="en-US" dirty="0" smtClean="0">
                <a:solidFill>
                  <a:srgbClr val="C00000"/>
                </a:solidFill>
              </a:rPr>
              <a:t>大的</a:t>
            </a:r>
            <a:r>
              <a:rPr lang="en-US" altLang="zh-CN" dirty="0" smtClean="0">
                <a:solidFill>
                  <a:srgbClr val="C00000"/>
                </a:solidFill>
              </a:rPr>
              <a:t>MLP </a:t>
            </a:r>
            <a:r>
              <a:rPr lang="zh-CN" altLang="en-US" dirty="0" smtClean="0"/>
              <a:t>一定能够表示任意函数</a:t>
            </a:r>
            <a:endParaRPr lang="en-US" altLang="zh-CN" dirty="0" smtClean="0"/>
          </a:p>
          <a:p>
            <a:r>
              <a:rPr lang="zh-CN" altLang="en-US" dirty="0" smtClean="0"/>
              <a:t>不能保证训练算法能够学得这个函数</a:t>
            </a:r>
            <a:endParaRPr lang="en-US" altLang="zh-CN" dirty="0" smtClean="0"/>
          </a:p>
          <a:p>
            <a:pPr lvl="1"/>
            <a:r>
              <a:rPr lang="zh-CN" altLang="en-US" dirty="0" smtClean="0"/>
              <a:t>训练</a:t>
            </a:r>
            <a:r>
              <a:rPr lang="zh-CN" altLang="en-US" dirty="0"/>
              <a:t>的优化算法可能找不到用于期望函数的参数值。</a:t>
            </a:r>
            <a:endParaRPr lang="en-US" altLang="zh-CN" dirty="0"/>
          </a:p>
          <a:p>
            <a:pPr lvl="1"/>
            <a:r>
              <a:rPr lang="zh-CN" altLang="en-US" dirty="0"/>
              <a:t>训练算法可能由于过拟合而选择了错误的函数</a:t>
            </a:r>
            <a:endParaRPr lang="en-US" altLang="zh-CN" dirty="0"/>
          </a:p>
          <a:p>
            <a:r>
              <a:rPr lang="zh-CN" altLang="en-US" dirty="0"/>
              <a:t>可能需要很大（指数数量）的隐藏层，可能无法正确地学习和泛化</a:t>
            </a:r>
            <a:endParaRPr lang="en-US" altLang="zh-CN" dirty="0"/>
          </a:p>
          <a:p>
            <a:r>
              <a:rPr lang="zh-CN" altLang="en-US" dirty="0"/>
              <a:t>在很多情况下，使用</a:t>
            </a:r>
            <a:r>
              <a:rPr lang="zh-CN" altLang="en-US" dirty="0">
                <a:solidFill>
                  <a:srgbClr val="C00000"/>
                </a:solidFill>
              </a:rPr>
              <a:t>更深的模型</a:t>
            </a:r>
            <a:r>
              <a:rPr lang="zh-CN" altLang="en-US" dirty="0"/>
              <a:t>能够减少表示期望函数所需的单元的数量，并且可以减少泛化误差</a:t>
            </a:r>
            <a:endParaRPr lang="en-US" altLang="zh-CN" dirty="0"/>
          </a:p>
          <a:p>
            <a:r>
              <a:rPr lang="zh-CN" altLang="en-US" dirty="0"/>
              <a:t>存在一些函数族能够在网络的</a:t>
            </a:r>
            <a:r>
              <a:rPr lang="zh-CN" altLang="en-US" dirty="0">
                <a:solidFill>
                  <a:srgbClr val="C00000"/>
                </a:solidFill>
              </a:rPr>
              <a:t>深度大于某个值</a:t>
            </a:r>
            <a:r>
              <a:rPr lang="en-US" altLang="zh-CN" dirty="0">
                <a:solidFill>
                  <a:srgbClr val="C00000"/>
                </a:solidFill>
              </a:rPr>
              <a:t>d </a:t>
            </a:r>
            <a:r>
              <a:rPr lang="zh-CN" altLang="en-US" dirty="0"/>
              <a:t>时被高效地近似，而当深度被限制到</a:t>
            </a:r>
            <a:r>
              <a:rPr lang="zh-CN" altLang="en-US" dirty="0">
                <a:solidFill>
                  <a:srgbClr val="C00000"/>
                </a:solidFill>
              </a:rPr>
              <a:t>小于或等于</a:t>
            </a:r>
            <a:r>
              <a:rPr lang="en-US" altLang="zh-CN" dirty="0">
                <a:solidFill>
                  <a:srgbClr val="C00000"/>
                </a:solidFill>
              </a:rPr>
              <a:t>d </a:t>
            </a:r>
            <a:r>
              <a:rPr lang="zh-CN" altLang="en-US" dirty="0">
                <a:solidFill>
                  <a:srgbClr val="C00000"/>
                </a:solidFill>
              </a:rPr>
              <a:t>时</a:t>
            </a:r>
            <a:r>
              <a:rPr lang="zh-CN" altLang="en-US" dirty="0"/>
              <a:t>需要一个远远大于之前的模型</a:t>
            </a:r>
            <a:endParaRPr lang="en-US" altLang="zh-CN" dirty="0"/>
          </a:p>
          <a:p>
            <a:r>
              <a:rPr lang="zh-CN" altLang="en-US" dirty="0"/>
              <a:t>浅层模型所需的隐藏单元的数量是维度的指数级</a:t>
            </a:r>
            <a:endParaRPr lang="en-US" altLang="zh-CN" dirty="0"/>
          </a:p>
          <a:p>
            <a:endParaRPr lang="zh-CN" altLang="en-US" dirty="0"/>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28</a:t>
            </a:fld>
            <a:endParaRPr lang="zh-CN" altLang="en-US"/>
          </a:p>
        </p:txBody>
      </p:sp>
    </p:spTree>
    <p:extLst>
      <p:ext uri="{BB962C8B-B14F-4D97-AF65-F5344CB8AC3E}">
        <p14:creationId xmlns:p14="http://schemas.microsoft.com/office/powerpoint/2010/main" val="3579197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万能近似定理</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用深度整流网络表示的函数可能需要浅层网络（一个隐藏层）指数级的隐藏单元才能表示</a:t>
                </a:r>
                <a:endParaRPr lang="en-US" altLang="zh-CN" dirty="0"/>
              </a:p>
              <a:p>
                <a:r>
                  <a:rPr lang="zh-CN" altLang="en-US" dirty="0"/>
                  <a:t>具有</a:t>
                </a:r>
                <a:r>
                  <a:rPr lang="en-US" altLang="zh-CN" i="1" dirty="0"/>
                  <a:t>d </a:t>
                </a:r>
                <a:r>
                  <a:rPr lang="zh-CN" altLang="en-US" dirty="0"/>
                  <a:t>个输入、深度为</a:t>
                </a:r>
                <a:r>
                  <a:rPr lang="en-US" altLang="zh-CN" i="1" dirty="0"/>
                  <a:t>l</a:t>
                </a:r>
                <a:r>
                  <a:rPr lang="zh-CN" altLang="en-US" dirty="0"/>
                  <a:t>、每个隐藏层具有</a:t>
                </a:r>
                <a:r>
                  <a:rPr lang="en-US" altLang="zh-CN" i="1" dirty="0"/>
                  <a:t>n </a:t>
                </a:r>
                <a:r>
                  <a:rPr lang="zh-CN" altLang="en-US" dirty="0"/>
                  <a:t>个单元的深度整流网络可以描述的线性区域的数量是</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𝑂</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𝑛</m:t>
                                        </m:r>
                                      </m:e>
                                    </m:mr>
                                    <m:mr>
                                      <m:e>
                                        <m:r>
                                          <a:rPr lang="en-US" altLang="zh-CN" i="1">
                                            <a:latin typeface="Cambria Math" panose="02040503050406030204" pitchFamily="18" charset="0"/>
                                          </a:rPr>
                                          <m:t>𝑑</m:t>
                                        </m:r>
                                      </m:e>
                                    </m:mr>
                                  </m:m>
                                </m:e>
                              </m:d>
                            </m:e>
                            <m:sup>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−1</m:t>
                                  </m:r>
                                </m:e>
                              </m:d>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𝑑</m:t>
                              </m:r>
                            </m:sup>
                          </m:sSup>
                        </m:e>
                      </m:d>
                    </m:oMath>
                  </m:oMathPara>
                </a14:m>
                <a:endParaRPr lang="en-US" altLang="zh-CN" dirty="0"/>
              </a:p>
              <a:p>
                <a:r>
                  <a:rPr lang="zh-CN" altLang="en-US" dirty="0"/>
                  <a:t>在每个单元具有</a:t>
                </a:r>
                <a:r>
                  <a:rPr lang="en-US" altLang="zh-CN" i="1" dirty="0"/>
                  <a:t>k </a:t>
                </a:r>
                <a:r>
                  <a:rPr lang="zh-CN" altLang="en-US" dirty="0"/>
                  <a:t>个过滤器的</a:t>
                </a:r>
                <a:r>
                  <a:rPr lang="en-US" altLang="zh-CN" dirty="0" err="1"/>
                  <a:t>maxout</a:t>
                </a:r>
                <a:r>
                  <a:rPr lang="en-US" altLang="zh-CN" dirty="0"/>
                  <a:t> </a:t>
                </a:r>
                <a:r>
                  <a:rPr lang="zh-CN" altLang="en-US" dirty="0"/>
                  <a:t>网络中，线性区域的数量是</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𝑂</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𝑘</m:t>
                              </m:r>
                            </m:e>
                            <m:sup>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𝑑</m:t>
                              </m:r>
                            </m:sup>
                          </m:sSup>
                        </m:e>
                      </m:d>
                    </m:oMath>
                  </m:oMathPara>
                </a14:m>
                <a:endParaRPr lang="zh-CN" altLang="en-US"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29</a:t>
            </a:fld>
            <a:endParaRPr lang="zh-CN" altLang="en-US"/>
          </a:p>
        </p:txBody>
      </p:sp>
    </p:spTree>
    <p:extLst>
      <p:ext uri="{BB962C8B-B14F-4D97-AF65-F5344CB8AC3E}">
        <p14:creationId xmlns:p14="http://schemas.microsoft.com/office/powerpoint/2010/main" val="3581071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定义</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kumimoji="1" lang="zh-CN" altLang="en-US" b="1" dirty="0" smtClean="0"/>
                  <a:t>深度前馈网络</a:t>
                </a:r>
                <a:r>
                  <a:rPr kumimoji="1" lang="zh-CN" altLang="en-US" dirty="0"/>
                  <a:t>（</a:t>
                </a:r>
                <a:r>
                  <a:rPr kumimoji="1" lang="en-US" altLang="zh-CN" dirty="0"/>
                  <a:t>deep feedforward network</a:t>
                </a:r>
                <a:r>
                  <a:rPr kumimoji="1" lang="zh-CN" altLang="en-US" dirty="0"/>
                  <a:t>），也叫作 前馈神经网络（</a:t>
                </a:r>
                <a:r>
                  <a:rPr kumimoji="1" lang="en-US" altLang="zh-CN" dirty="0"/>
                  <a:t>feed forward neural network</a:t>
                </a:r>
                <a:r>
                  <a:rPr kumimoji="1" lang="zh-CN" altLang="en-US" dirty="0"/>
                  <a:t>）或者 多层感知机（</a:t>
                </a:r>
                <a:r>
                  <a:rPr kumimoji="1" lang="en-US" altLang="zh-CN" dirty="0"/>
                  <a:t>multilayer perceptron, MLP</a:t>
                </a:r>
                <a:r>
                  <a:rPr kumimoji="1" lang="zh-CN" altLang="en-US" dirty="0"/>
                  <a:t>），是典型的深度学习模型。前馈网络的目标是近似某个函数 </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𝑓</m:t>
                        </m:r>
                      </m:e>
                      <m:sup>
                        <m:r>
                          <a:rPr kumimoji="1" lang="en-US" altLang="zh-CN" i="1">
                            <a:latin typeface="Cambria Math" panose="02040503050406030204" pitchFamily="18" charset="0"/>
                          </a:rPr>
                          <m:t>∗</m:t>
                        </m:r>
                      </m:sup>
                    </m:sSup>
                  </m:oMath>
                </a14:m>
                <a:r>
                  <a:rPr kumimoji="1" lang="zh-CN" altLang="en-US" dirty="0"/>
                  <a:t>。</a:t>
                </a:r>
                <a:endParaRPr kumimoji="1"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23"/>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3</a:t>
            </a:fld>
            <a:endParaRPr lang="zh-CN" altLang="en-US"/>
          </a:p>
        </p:txBody>
      </p:sp>
      <p:pic>
        <p:nvPicPr>
          <p:cNvPr id="5" name="图片 4">
            <a:extLst>
              <a:ext uri="{FF2B5EF4-FFF2-40B4-BE49-F238E27FC236}">
                <a16:creationId xmlns:a16="http://schemas.microsoft.com/office/drawing/2014/main" id="{C6C2F76F-3BCA-E942-AB6D-D9D3C2125992}"/>
              </a:ext>
            </a:extLst>
          </p:cNvPr>
          <p:cNvPicPr>
            <a:picLocks noChangeAspect="1"/>
          </p:cNvPicPr>
          <p:nvPr/>
        </p:nvPicPr>
        <p:blipFill>
          <a:blip r:embed="rId3"/>
          <a:stretch>
            <a:fillRect/>
          </a:stretch>
        </p:blipFill>
        <p:spPr>
          <a:xfrm>
            <a:off x="5929012" y="3347911"/>
            <a:ext cx="5826382" cy="3096306"/>
          </a:xfrm>
          <a:prstGeom prst="rect">
            <a:avLst/>
          </a:prstGeom>
        </p:spPr>
      </p:pic>
      <p:pic>
        <p:nvPicPr>
          <p:cNvPr id="6" name="图片 5"/>
          <p:cNvPicPr>
            <a:picLocks noChangeAspect="1"/>
          </p:cNvPicPr>
          <p:nvPr/>
        </p:nvPicPr>
        <p:blipFill>
          <a:blip r:embed="rId4"/>
          <a:stretch>
            <a:fillRect/>
          </a:stretch>
        </p:blipFill>
        <p:spPr>
          <a:xfrm>
            <a:off x="240630" y="3347911"/>
            <a:ext cx="5432115" cy="3096306"/>
          </a:xfrm>
          <a:prstGeom prst="rect">
            <a:avLst/>
          </a:prstGeom>
        </p:spPr>
      </p:pic>
    </p:spTree>
    <p:extLst>
      <p:ext uri="{BB962C8B-B14F-4D97-AF65-F5344CB8AC3E}">
        <p14:creationId xmlns:p14="http://schemas.microsoft.com/office/powerpoint/2010/main" val="5607723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深度的影响</a:t>
            </a:r>
          </a:p>
        </p:txBody>
      </p:sp>
      <p:sp>
        <p:nvSpPr>
          <p:cNvPr id="3" name="Content Placeholder 2"/>
          <p:cNvSpPr>
            <a:spLocks noGrp="1"/>
          </p:cNvSpPr>
          <p:nvPr>
            <p:ph idx="1"/>
          </p:nvPr>
        </p:nvSpPr>
        <p:spPr/>
        <p:txBody>
          <a:bodyPr/>
          <a:lstStyle/>
          <a:p>
            <a:r>
              <a:rPr lang="zh-CN" altLang="en-US" dirty="0"/>
              <a:t>更深层的网络能够更好地泛化</a:t>
            </a:r>
            <a:endParaRPr lang="en-US" altLang="zh-CN" dirty="0"/>
          </a:p>
          <a:p>
            <a:pPr lvl="1"/>
            <a:r>
              <a:rPr lang="zh-CN" altLang="en-US" dirty="0"/>
              <a:t>测试集上的准确率随着深度的增加而不断增加（左图）</a:t>
            </a:r>
            <a:endParaRPr lang="en-US" altLang="zh-CN" dirty="0"/>
          </a:p>
          <a:p>
            <a:r>
              <a:rPr lang="zh-CN" altLang="en-US" dirty="0"/>
              <a:t>模型尺寸方面的增加并不能产生相同的效果（右图）</a:t>
            </a:r>
          </a:p>
          <a:p>
            <a:endParaRPr lang="zh-CN" altLang="en-US" dirty="0"/>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30</a:t>
            </a:fld>
            <a:endParaRPr lang="zh-CN" altLang="en-US"/>
          </a:p>
        </p:txBody>
      </p:sp>
      <p:pic>
        <p:nvPicPr>
          <p:cNvPr id="5" name="图片 4"/>
          <p:cNvPicPr>
            <a:picLocks noChangeAspect="1"/>
          </p:cNvPicPr>
          <p:nvPr/>
        </p:nvPicPr>
        <p:blipFill>
          <a:blip r:embed="rId2"/>
          <a:stretch>
            <a:fillRect/>
          </a:stretch>
        </p:blipFill>
        <p:spPr>
          <a:xfrm>
            <a:off x="1510513" y="3800601"/>
            <a:ext cx="4087570" cy="2084825"/>
          </a:xfrm>
          <a:prstGeom prst="rect">
            <a:avLst/>
          </a:prstGeom>
        </p:spPr>
      </p:pic>
      <p:pic>
        <p:nvPicPr>
          <p:cNvPr id="6" name="图片 5"/>
          <p:cNvPicPr>
            <a:picLocks noChangeAspect="1"/>
          </p:cNvPicPr>
          <p:nvPr/>
        </p:nvPicPr>
        <p:blipFill>
          <a:blip r:embed="rId3"/>
          <a:stretch>
            <a:fillRect/>
          </a:stretch>
        </p:blipFill>
        <p:spPr>
          <a:xfrm>
            <a:off x="6632486" y="3800601"/>
            <a:ext cx="4669496" cy="2084825"/>
          </a:xfrm>
          <a:prstGeom prst="rect">
            <a:avLst/>
          </a:prstGeom>
        </p:spPr>
      </p:pic>
      <p:sp>
        <p:nvSpPr>
          <p:cNvPr id="7" name="矩形 6"/>
          <p:cNvSpPr/>
          <p:nvPr/>
        </p:nvSpPr>
        <p:spPr>
          <a:xfrm>
            <a:off x="4626140" y="6138470"/>
            <a:ext cx="249299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地址照片转录多位数字</a:t>
            </a:r>
          </a:p>
        </p:txBody>
      </p:sp>
    </p:spTree>
    <p:extLst>
      <p:ext uri="{BB962C8B-B14F-4D97-AF65-F5344CB8AC3E}">
        <p14:creationId xmlns:p14="http://schemas.microsoft.com/office/powerpoint/2010/main" val="1828543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ln>
            <a:noFill/>
          </a:ln>
        </p:spPr>
        <p:txBody>
          <a:bodyPr/>
          <a:lstStyle/>
          <a:p>
            <a:fld id="{9D7BC5A3-D355-4C8D-AD2C-5AC2CB0B116D}" type="slidenum">
              <a:rPr lang="zh-CN" altLang="en-US" smtClean="0"/>
              <a:t>31</a:t>
            </a:fld>
            <a:endParaRPr lang="zh-CN" altLang="en-US"/>
          </a:p>
        </p:txBody>
      </p:sp>
      <p:grpSp>
        <p:nvGrpSpPr>
          <p:cNvPr id="4" name="组合 1"/>
          <p:cNvGrpSpPr/>
          <p:nvPr/>
        </p:nvGrpSpPr>
        <p:grpSpPr>
          <a:xfrm>
            <a:off x="95463" y="1413768"/>
            <a:ext cx="5227003" cy="4042367"/>
            <a:chOff x="3204345" y="1148987"/>
            <a:chExt cx="5227003" cy="4042367"/>
          </a:xfrm>
        </p:grpSpPr>
        <p:grpSp>
          <p:nvGrpSpPr>
            <p:cNvPr id="5" name="组合 2"/>
            <p:cNvGrpSpPr/>
            <p:nvPr/>
          </p:nvGrpSpPr>
          <p:grpSpPr>
            <a:xfrm>
              <a:off x="3941860" y="1686047"/>
              <a:ext cx="3240000" cy="3240000"/>
              <a:chOff x="4458000" y="1715032"/>
              <a:chExt cx="3240000" cy="3240000"/>
            </a:xfrm>
          </p:grpSpPr>
          <p:sp>
            <p:nvSpPr>
              <p:cNvPr id="78" name="椭圆 75"/>
              <p:cNvSpPr/>
              <p:nvPr userDrawn="1"/>
            </p:nvSpPr>
            <p:spPr>
              <a:xfrm>
                <a:off x="4530000" y="1787032"/>
                <a:ext cx="3096000" cy="3096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9" name="椭圆 76"/>
              <p:cNvSpPr/>
              <p:nvPr userDrawn="1"/>
            </p:nvSpPr>
            <p:spPr>
              <a:xfrm>
                <a:off x="4494000" y="1751032"/>
                <a:ext cx="3168000" cy="3168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0" name="椭圆 77"/>
              <p:cNvSpPr/>
              <p:nvPr userDrawn="1"/>
            </p:nvSpPr>
            <p:spPr>
              <a:xfrm>
                <a:off x="4458000" y="1715032"/>
                <a:ext cx="3240000" cy="3240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 name="组合 3"/>
            <p:cNvGrpSpPr/>
            <p:nvPr/>
          </p:nvGrpSpPr>
          <p:grpSpPr>
            <a:xfrm>
              <a:off x="5422292" y="2072905"/>
              <a:ext cx="279136" cy="279136"/>
              <a:chOff x="6915602" y="1431728"/>
              <a:chExt cx="301944" cy="301944"/>
            </a:xfrm>
          </p:grpSpPr>
          <p:sp>
            <p:nvSpPr>
              <p:cNvPr id="76" name="椭圆 73"/>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7" name="椭圆 74"/>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7" name="直接连接符 4"/>
            <p:cNvCxnSpPr/>
            <p:nvPr/>
          </p:nvCxnSpPr>
          <p:spPr>
            <a:xfrm flipV="1">
              <a:off x="3204345" y="3489380"/>
              <a:ext cx="4767309" cy="17755"/>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grpSp>
          <p:nvGrpSpPr>
            <p:cNvPr id="8" name="组合 5"/>
            <p:cNvGrpSpPr/>
            <p:nvPr/>
          </p:nvGrpSpPr>
          <p:grpSpPr>
            <a:xfrm>
              <a:off x="5422292" y="4260054"/>
              <a:ext cx="279136" cy="279136"/>
              <a:chOff x="6915602" y="1431728"/>
              <a:chExt cx="301944" cy="301944"/>
            </a:xfrm>
          </p:grpSpPr>
          <p:sp>
            <p:nvSpPr>
              <p:cNvPr id="74" name="椭圆 71"/>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椭圆 72"/>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9" name="组合 6"/>
            <p:cNvGrpSpPr/>
            <p:nvPr/>
          </p:nvGrpSpPr>
          <p:grpSpPr>
            <a:xfrm>
              <a:off x="4612292" y="2545470"/>
              <a:ext cx="279136" cy="279136"/>
              <a:chOff x="6915602" y="1431728"/>
              <a:chExt cx="301944" cy="301944"/>
            </a:xfrm>
          </p:grpSpPr>
          <p:sp>
            <p:nvSpPr>
              <p:cNvPr id="72" name="椭圆 69"/>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 name="椭圆 70"/>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0" name="组合 7"/>
            <p:cNvGrpSpPr/>
            <p:nvPr/>
          </p:nvGrpSpPr>
          <p:grpSpPr>
            <a:xfrm>
              <a:off x="4612292" y="3787489"/>
              <a:ext cx="279136" cy="279136"/>
              <a:chOff x="6915602" y="1431728"/>
              <a:chExt cx="301944" cy="301944"/>
            </a:xfrm>
          </p:grpSpPr>
          <p:sp>
            <p:nvSpPr>
              <p:cNvPr id="70" name="椭圆 67"/>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 name="椭圆 68"/>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1" name="组合 8"/>
            <p:cNvGrpSpPr/>
            <p:nvPr/>
          </p:nvGrpSpPr>
          <p:grpSpPr>
            <a:xfrm>
              <a:off x="6236828" y="2545470"/>
              <a:ext cx="279136" cy="279136"/>
              <a:chOff x="6915602" y="1431728"/>
              <a:chExt cx="301944" cy="301944"/>
            </a:xfrm>
          </p:grpSpPr>
          <p:sp>
            <p:nvSpPr>
              <p:cNvPr id="68" name="椭圆 65"/>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椭圆 66"/>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2" name="组合 9"/>
            <p:cNvGrpSpPr/>
            <p:nvPr/>
          </p:nvGrpSpPr>
          <p:grpSpPr>
            <a:xfrm>
              <a:off x="6236828" y="3787489"/>
              <a:ext cx="279136" cy="279136"/>
              <a:chOff x="6915602" y="1431728"/>
              <a:chExt cx="301944" cy="301944"/>
            </a:xfrm>
          </p:grpSpPr>
          <p:sp>
            <p:nvSpPr>
              <p:cNvPr id="66" name="椭圆 63"/>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 name="椭圆 64"/>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0"/>
            <p:cNvGrpSpPr/>
            <p:nvPr/>
          </p:nvGrpSpPr>
          <p:grpSpPr>
            <a:xfrm>
              <a:off x="3779520" y="1629602"/>
              <a:ext cx="3616960" cy="3561752"/>
              <a:chOff x="3779520" y="1629602"/>
              <a:chExt cx="3616960" cy="3561752"/>
            </a:xfrm>
          </p:grpSpPr>
          <p:cxnSp>
            <p:nvCxnSpPr>
              <p:cNvPr id="64" name="直接连接符 61"/>
              <p:cNvCxnSpPr/>
              <p:nvPr userDrawn="1"/>
            </p:nvCxnSpPr>
            <p:spPr>
              <a:xfrm>
                <a:off x="3779520" y="2394956"/>
                <a:ext cx="3616960" cy="1840976"/>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cxnSp>
            <p:nvCxnSpPr>
              <p:cNvPr id="65" name="直接连接符 62"/>
              <p:cNvCxnSpPr/>
              <p:nvPr userDrawn="1"/>
            </p:nvCxnSpPr>
            <p:spPr>
              <a:xfrm>
                <a:off x="4612292" y="1629602"/>
                <a:ext cx="2032348" cy="3561752"/>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grpSp>
        <p:grpSp>
          <p:nvGrpSpPr>
            <p:cNvPr id="14" name="组合 11"/>
            <p:cNvGrpSpPr/>
            <p:nvPr/>
          </p:nvGrpSpPr>
          <p:grpSpPr>
            <a:xfrm rot="16200000">
              <a:off x="3861896" y="1506940"/>
              <a:ext cx="3616960" cy="3561752"/>
              <a:chOff x="3779520" y="1629602"/>
              <a:chExt cx="3616960" cy="3561752"/>
            </a:xfrm>
          </p:grpSpPr>
          <p:cxnSp>
            <p:nvCxnSpPr>
              <p:cNvPr id="62" name="直接连接符 59"/>
              <p:cNvCxnSpPr/>
              <p:nvPr userDrawn="1"/>
            </p:nvCxnSpPr>
            <p:spPr>
              <a:xfrm>
                <a:off x="3779520" y="2394956"/>
                <a:ext cx="3616960" cy="1840976"/>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cxnSp>
            <p:nvCxnSpPr>
              <p:cNvPr id="63" name="直接连接符 60"/>
              <p:cNvCxnSpPr/>
              <p:nvPr userDrawn="1"/>
            </p:nvCxnSpPr>
            <p:spPr>
              <a:xfrm>
                <a:off x="4612292" y="1629602"/>
                <a:ext cx="2032348" cy="3561752"/>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grpSp>
        <p:grpSp>
          <p:nvGrpSpPr>
            <p:cNvPr id="15" name="组合 12"/>
            <p:cNvGrpSpPr/>
            <p:nvPr/>
          </p:nvGrpSpPr>
          <p:grpSpPr>
            <a:xfrm>
              <a:off x="6397877" y="1380037"/>
              <a:ext cx="2033471" cy="2033471"/>
              <a:chOff x="8272465" y="1479335"/>
              <a:chExt cx="1613197" cy="1613197"/>
            </a:xfrm>
          </p:grpSpPr>
          <p:grpSp>
            <p:nvGrpSpPr>
              <p:cNvPr id="39" name="组合 36"/>
              <p:cNvGrpSpPr/>
              <p:nvPr userDrawn="1"/>
            </p:nvGrpSpPr>
            <p:grpSpPr>
              <a:xfrm>
                <a:off x="8272465" y="1479335"/>
                <a:ext cx="1613197" cy="1613197"/>
                <a:chOff x="4458000" y="1715032"/>
                <a:chExt cx="3240000" cy="3240000"/>
              </a:xfrm>
            </p:grpSpPr>
            <p:sp>
              <p:nvSpPr>
                <p:cNvPr id="59" name="椭圆 56"/>
                <p:cNvSpPr/>
                <p:nvPr userDrawn="1"/>
              </p:nvSpPr>
              <p:spPr>
                <a:xfrm>
                  <a:off x="4530000" y="1787032"/>
                  <a:ext cx="3096000" cy="3096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椭圆 57"/>
                <p:cNvSpPr/>
                <p:nvPr userDrawn="1"/>
              </p:nvSpPr>
              <p:spPr>
                <a:xfrm>
                  <a:off x="4494000" y="1751032"/>
                  <a:ext cx="3168000" cy="3168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椭圆 58"/>
                <p:cNvSpPr/>
                <p:nvPr userDrawn="1"/>
              </p:nvSpPr>
              <p:spPr>
                <a:xfrm>
                  <a:off x="4458000" y="1715032"/>
                  <a:ext cx="3240000" cy="3240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0" name="组合 37"/>
              <p:cNvGrpSpPr/>
              <p:nvPr userDrawn="1"/>
            </p:nvGrpSpPr>
            <p:grpSpPr>
              <a:xfrm>
                <a:off x="8586067" y="1720236"/>
                <a:ext cx="985998" cy="1093816"/>
                <a:chOff x="8582069" y="1755978"/>
                <a:chExt cx="985998" cy="1093816"/>
              </a:xfrm>
            </p:grpSpPr>
            <p:grpSp>
              <p:nvGrpSpPr>
                <p:cNvPr id="41" name="组合 38"/>
                <p:cNvGrpSpPr/>
                <p:nvPr userDrawn="1"/>
              </p:nvGrpSpPr>
              <p:grpSpPr>
                <a:xfrm>
                  <a:off x="8998754" y="1755978"/>
                  <a:ext cx="192184" cy="192184"/>
                  <a:chOff x="8860143" y="2545060"/>
                  <a:chExt cx="139804" cy="139804"/>
                </a:xfrm>
              </p:grpSpPr>
              <p:sp>
                <p:nvSpPr>
                  <p:cNvPr id="57" name="椭圆 54"/>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椭圆 55"/>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2" name="组合 39"/>
                <p:cNvGrpSpPr/>
                <p:nvPr userDrawn="1"/>
              </p:nvGrpSpPr>
              <p:grpSpPr>
                <a:xfrm>
                  <a:off x="8582069" y="2049911"/>
                  <a:ext cx="192184" cy="192184"/>
                  <a:chOff x="8860143" y="2545060"/>
                  <a:chExt cx="139804" cy="139804"/>
                </a:xfrm>
              </p:grpSpPr>
              <p:sp>
                <p:nvSpPr>
                  <p:cNvPr id="55" name="椭圆 52"/>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 name="椭圆 53"/>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3" name="组合 40"/>
                <p:cNvGrpSpPr/>
                <p:nvPr userDrawn="1"/>
              </p:nvGrpSpPr>
              <p:grpSpPr>
                <a:xfrm>
                  <a:off x="8582069" y="2441991"/>
                  <a:ext cx="192184" cy="192184"/>
                  <a:chOff x="8860143" y="2545060"/>
                  <a:chExt cx="139804" cy="139804"/>
                </a:xfrm>
              </p:grpSpPr>
              <p:sp>
                <p:nvSpPr>
                  <p:cNvPr id="53" name="椭圆 50"/>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椭圆 51"/>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4" name="组合 41"/>
                <p:cNvGrpSpPr/>
                <p:nvPr userDrawn="1"/>
              </p:nvGrpSpPr>
              <p:grpSpPr>
                <a:xfrm>
                  <a:off x="9021276" y="2652765"/>
                  <a:ext cx="197029" cy="197029"/>
                  <a:chOff x="8858380" y="2543297"/>
                  <a:chExt cx="143329" cy="143329"/>
                </a:xfrm>
              </p:grpSpPr>
              <p:sp>
                <p:nvSpPr>
                  <p:cNvPr id="51" name="椭圆 48"/>
                  <p:cNvSpPr/>
                  <p:nvPr/>
                </p:nvSpPr>
                <p:spPr>
                  <a:xfrm>
                    <a:off x="8858380" y="2543297"/>
                    <a:ext cx="143329" cy="14332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椭圆 49"/>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5" name="组合 42"/>
                <p:cNvGrpSpPr/>
                <p:nvPr userDrawn="1"/>
              </p:nvGrpSpPr>
              <p:grpSpPr>
                <a:xfrm>
                  <a:off x="9375883" y="2049911"/>
                  <a:ext cx="192184" cy="192184"/>
                  <a:chOff x="8860143" y="2545060"/>
                  <a:chExt cx="139804" cy="139804"/>
                </a:xfrm>
              </p:grpSpPr>
              <p:sp>
                <p:nvSpPr>
                  <p:cNvPr id="49" name="椭圆 46"/>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椭圆 47"/>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6" name="组合 43"/>
                <p:cNvGrpSpPr/>
                <p:nvPr userDrawn="1"/>
              </p:nvGrpSpPr>
              <p:grpSpPr>
                <a:xfrm>
                  <a:off x="9375883" y="2414592"/>
                  <a:ext cx="192184" cy="192184"/>
                  <a:chOff x="8860143" y="2545060"/>
                  <a:chExt cx="139804" cy="139804"/>
                </a:xfrm>
              </p:grpSpPr>
              <p:sp>
                <p:nvSpPr>
                  <p:cNvPr id="47" name="椭圆 44"/>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椭圆 45"/>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grpSp>
          <p:nvGrpSpPr>
            <p:cNvPr id="16" name="组合 13"/>
            <p:cNvGrpSpPr/>
            <p:nvPr/>
          </p:nvGrpSpPr>
          <p:grpSpPr>
            <a:xfrm>
              <a:off x="3290189" y="1148987"/>
              <a:ext cx="1209969" cy="1209969"/>
              <a:chOff x="3290189" y="1148987"/>
              <a:chExt cx="1209969" cy="1209969"/>
            </a:xfrm>
          </p:grpSpPr>
          <p:grpSp>
            <p:nvGrpSpPr>
              <p:cNvPr id="17" name="组合 14"/>
              <p:cNvGrpSpPr/>
              <p:nvPr userDrawn="1"/>
            </p:nvGrpSpPr>
            <p:grpSpPr>
              <a:xfrm>
                <a:off x="3290189" y="1148987"/>
                <a:ext cx="1209969" cy="1209969"/>
                <a:chOff x="4458000" y="1715032"/>
                <a:chExt cx="3240000" cy="3240000"/>
              </a:xfrm>
            </p:grpSpPr>
            <p:sp>
              <p:nvSpPr>
                <p:cNvPr id="36" name="椭圆 33"/>
                <p:cNvSpPr/>
                <p:nvPr userDrawn="1"/>
              </p:nvSpPr>
              <p:spPr>
                <a:xfrm>
                  <a:off x="4530000" y="1787032"/>
                  <a:ext cx="3096000" cy="3096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4"/>
                <p:cNvSpPr/>
                <p:nvPr userDrawn="1"/>
              </p:nvSpPr>
              <p:spPr>
                <a:xfrm>
                  <a:off x="4494000" y="1751032"/>
                  <a:ext cx="3168000" cy="3168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椭圆 35"/>
                <p:cNvSpPr/>
                <p:nvPr userDrawn="1"/>
              </p:nvSpPr>
              <p:spPr>
                <a:xfrm>
                  <a:off x="4458000" y="1715032"/>
                  <a:ext cx="3240000" cy="3240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8" name="组合 15"/>
              <p:cNvGrpSpPr/>
              <p:nvPr userDrawn="1"/>
            </p:nvGrpSpPr>
            <p:grpSpPr>
              <a:xfrm>
                <a:off x="3838358" y="1330096"/>
                <a:ext cx="143299" cy="143299"/>
                <a:chOff x="8860553" y="2545471"/>
                <a:chExt cx="138982" cy="138982"/>
              </a:xfrm>
            </p:grpSpPr>
            <p:sp>
              <p:nvSpPr>
                <p:cNvPr id="34" name="椭圆 31"/>
                <p:cNvSpPr/>
                <p:nvPr/>
              </p:nvSpPr>
              <p:spPr>
                <a:xfrm>
                  <a:off x="8860553" y="2545471"/>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2"/>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6"/>
              <p:cNvGrpSpPr/>
              <p:nvPr userDrawn="1"/>
            </p:nvGrpSpPr>
            <p:grpSpPr>
              <a:xfrm>
                <a:off x="3525826" y="1550558"/>
                <a:ext cx="143299" cy="143299"/>
                <a:chOff x="8860553" y="2545470"/>
                <a:chExt cx="138982" cy="138982"/>
              </a:xfrm>
            </p:grpSpPr>
            <p:sp>
              <p:nvSpPr>
                <p:cNvPr id="32" name="椭圆 29"/>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0"/>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0" name="组合 17"/>
              <p:cNvGrpSpPr/>
              <p:nvPr userDrawn="1"/>
            </p:nvGrpSpPr>
            <p:grpSpPr>
              <a:xfrm>
                <a:off x="3525826" y="1844636"/>
                <a:ext cx="143299" cy="143299"/>
                <a:chOff x="8860553" y="2545470"/>
                <a:chExt cx="138982" cy="138982"/>
              </a:xfrm>
            </p:grpSpPr>
            <p:sp>
              <p:nvSpPr>
                <p:cNvPr id="30" name="椭圆 27"/>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椭圆 28"/>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1" name="组合 18"/>
              <p:cNvGrpSpPr/>
              <p:nvPr userDrawn="1"/>
            </p:nvGrpSpPr>
            <p:grpSpPr>
              <a:xfrm>
                <a:off x="3846365" y="2008020"/>
                <a:ext cx="143299" cy="143299"/>
                <a:chOff x="8850141" y="2548833"/>
                <a:chExt cx="138982" cy="138982"/>
              </a:xfrm>
            </p:grpSpPr>
            <p:sp>
              <p:nvSpPr>
                <p:cNvPr id="28" name="椭圆 25"/>
                <p:cNvSpPr/>
                <p:nvPr/>
              </p:nvSpPr>
              <p:spPr>
                <a:xfrm>
                  <a:off x="8850141" y="2548833"/>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椭圆 26"/>
                <p:cNvSpPr/>
                <p:nvPr/>
              </p:nvSpPr>
              <p:spPr>
                <a:xfrm rot="1905853">
                  <a:off x="8883632" y="2582324"/>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19"/>
              <p:cNvGrpSpPr/>
              <p:nvPr userDrawn="1"/>
            </p:nvGrpSpPr>
            <p:grpSpPr>
              <a:xfrm>
                <a:off x="4121221" y="1550558"/>
                <a:ext cx="143299" cy="143299"/>
                <a:chOff x="8860553" y="2545470"/>
                <a:chExt cx="138982" cy="138982"/>
              </a:xfrm>
            </p:grpSpPr>
            <p:sp>
              <p:nvSpPr>
                <p:cNvPr id="26" name="椭圆 23"/>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4"/>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3" name="组合 20"/>
              <p:cNvGrpSpPr/>
              <p:nvPr userDrawn="1"/>
            </p:nvGrpSpPr>
            <p:grpSpPr>
              <a:xfrm>
                <a:off x="4121221" y="1824085"/>
                <a:ext cx="143299" cy="143299"/>
                <a:chOff x="8860553" y="2545470"/>
                <a:chExt cx="138982" cy="138982"/>
              </a:xfrm>
            </p:grpSpPr>
            <p:sp>
              <p:nvSpPr>
                <p:cNvPr id="24" name="椭圆 21"/>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2"/>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sp>
        <p:nvSpPr>
          <p:cNvPr id="81" name="文本框 78"/>
          <p:cNvSpPr txBox="1"/>
          <p:nvPr/>
        </p:nvSpPr>
        <p:spPr>
          <a:xfrm>
            <a:off x="1786890" y="2877644"/>
            <a:ext cx="1415772" cy="830997"/>
          </a:xfrm>
          <a:prstGeom prst="rect">
            <a:avLst/>
          </a:prstGeom>
          <a:noFill/>
        </p:spPr>
        <p:txBody>
          <a:bodyPr wrap="none" rtlCol="0">
            <a:spAutoFit/>
          </a:bodyPr>
          <a:lstStyle/>
          <a:p>
            <a:r>
              <a:rPr lang="zh-CN" altLang="en-US" sz="4800" b="1" dirty="0">
                <a:latin typeface="微软雅黑" panose="020B0503020204020204" pitchFamily="34" charset="-122"/>
                <a:ea typeface="微软雅黑" panose="020B0503020204020204" pitchFamily="34" charset="-122"/>
              </a:rPr>
              <a:t>目录</a:t>
            </a:r>
          </a:p>
        </p:txBody>
      </p:sp>
      <p:sp>
        <p:nvSpPr>
          <p:cNvPr id="83" name="文本框 79"/>
          <p:cNvSpPr txBox="1"/>
          <p:nvPr/>
        </p:nvSpPr>
        <p:spPr>
          <a:xfrm>
            <a:off x="7075360" y="1337700"/>
            <a:ext cx="2728632"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1</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定义与实例</a:t>
            </a:r>
            <a:endParaRPr lang="zh-CN" altLang="en-US" sz="3200" dirty="0">
              <a:latin typeface="微软雅黑" panose="020B0503020204020204" pitchFamily="34" charset="-122"/>
              <a:ea typeface="微软雅黑" panose="020B0503020204020204" pitchFamily="34" charset="-122"/>
            </a:endParaRPr>
          </a:p>
        </p:txBody>
      </p:sp>
      <p:sp>
        <p:nvSpPr>
          <p:cNvPr id="84" name="文本框 80"/>
          <p:cNvSpPr txBox="1"/>
          <p:nvPr/>
        </p:nvSpPr>
        <p:spPr>
          <a:xfrm>
            <a:off x="7085520" y="2161144"/>
            <a:ext cx="3518912"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2</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基于梯度的学习</a:t>
            </a:r>
            <a:endParaRPr lang="zh-CN" altLang="en-US" sz="3200" dirty="0">
              <a:latin typeface="微软雅黑" panose="020B0503020204020204" pitchFamily="34" charset="-122"/>
              <a:ea typeface="微软雅黑" panose="020B0503020204020204" pitchFamily="34" charset="-122"/>
            </a:endParaRPr>
          </a:p>
        </p:txBody>
      </p:sp>
      <p:sp>
        <p:nvSpPr>
          <p:cNvPr id="85" name="文本框 81"/>
          <p:cNvSpPr txBox="1"/>
          <p:nvPr/>
        </p:nvSpPr>
        <p:spPr>
          <a:xfrm>
            <a:off x="7085520" y="2984588"/>
            <a:ext cx="2318263"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3</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隐藏单元</a:t>
            </a:r>
            <a:endParaRPr lang="zh-CN" altLang="en-US" sz="3200" dirty="0">
              <a:latin typeface="微软雅黑" panose="020B0503020204020204" pitchFamily="34" charset="-122"/>
              <a:ea typeface="微软雅黑" panose="020B0503020204020204" pitchFamily="34" charset="-122"/>
            </a:endParaRPr>
          </a:p>
        </p:txBody>
      </p:sp>
      <p:sp>
        <p:nvSpPr>
          <p:cNvPr id="86" name="文本框 82"/>
          <p:cNvSpPr txBox="1"/>
          <p:nvPr/>
        </p:nvSpPr>
        <p:spPr>
          <a:xfrm>
            <a:off x="7075360" y="3808032"/>
            <a:ext cx="2318263"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4</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架构设计</a:t>
            </a:r>
            <a:endParaRPr lang="zh-CN" altLang="en-US" sz="3200" dirty="0">
              <a:latin typeface="微软雅黑" panose="020B0503020204020204" pitchFamily="34" charset="-122"/>
              <a:ea typeface="微软雅黑" panose="020B0503020204020204" pitchFamily="34" charset="-122"/>
            </a:endParaRPr>
          </a:p>
        </p:txBody>
      </p:sp>
      <p:cxnSp>
        <p:nvCxnSpPr>
          <p:cNvPr id="87" name="直接连接符 84"/>
          <p:cNvCxnSpPr/>
          <p:nvPr/>
        </p:nvCxnSpPr>
        <p:spPr>
          <a:xfrm flipV="1">
            <a:off x="6793733" y="2845788"/>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88" name="直接连接符 85"/>
          <p:cNvCxnSpPr/>
          <p:nvPr/>
        </p:nvCxnSpPr>
        <p:spPr>
          <a:xfrm flipV="1">
            <a:off x="6793733" y="3677315"/>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89" name="直接连接符 86"/>
          <p:cNvCxnSpPr/>
          <p:nvPr/>
        </p:nvCxnSpPr>
        <p:spPr>
          <a:xfrm flipV="1">
            <a:off x="6793733" y="4508841"/>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100" name="直接连接符 84"/>
          <p:cNvCxnSpPr/>
          <p:nvPr/>
        </p:nvCxnSpPr>
        <p:spPr>
          <a:xfrm flipV="1">
            <a:off x="6793733" y="2014261"/>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101" name="直接连接符 84"/>
          <p:cNvCxnSpPr/>
          <p:nvPr/>
        </p:nvCxnSpPr>
        <p:spPr>
          <a:xfrm flipV="1">
            <a:off x="6793733" y="1182734"/>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sp>
        <p:nvSpPr>
          <p:cNvPr id="102" name="文本框 82"/>
          <p:cNvSpPr txBox="1"/>
          <p:nvPr/>
        </p:nvSpPr>
        <p:spPr>
          <a:xfrm>
            <a:off x="7077743" y="4646229"/>
            <a:ext cx="2318263"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b="1" dirty="0">
                <a:latin typeface="微软雅黑" panose="020B0503020204020204" pitchFamily="34" charset="-122"/>
                <a:ea typeface="微软雅黑" panose="020B0503020204020204" pitchFamily="34" charset="-122"/>
              </a:rPr>
              <a:t>5</a:t>
            </a:r>
            <a:r>
              <a:rPr lang="en-US" altLang="zh-CN" sz="3200" b="1" dirty="0" smtClean="0">
                <a:latin typeface="微软雅黑" panose="020B0503020204020204" pitchFamily="34" charset="-122"/>
                <a:ea typeface="微软雅黑" panose="020B0503020204020204" pitchFamily="34" charset="-122"/>
              </a:rPr>
              <a:t>. </a:t>
            </a:r>
            <a:r>
              <a:rPr lang="zh-CN" altLang="en-US" sz="3200" b="1" dirty="0" smtClean="0">
                <a:latin typeface="微软雅黑" panose="020B0503020204020204" pitchFamily="34" charset="-122"/>
                <a:ea typeface="微软雅黑" panose="020B0503020204020204" pitchFamily="34" charset="-122"/>
              </a:rPr>
              <a:t>反向传播</a:t>
            </a:r>
            <a:endParaRPr lang="zh-CN" altLang="en-US" sz="3200" b="1" dirty="0">
              <a:latin typeface="微软雅黑" panose="020B0503020204020204" pitchFamily="34" charset="-122"/>
              <a:ea typeface="微软雅黑" panose="020B0503020204020204" pitchFamily="34" charset="-122"/>
            </a:endParaRPr>
          </a:p>
        </p:txBody>
      </p:sp>
      <p:cxnSp>
        <p:nvCxnSpPr>
          <p:cNvPr id="104" name="直接连接符 86"/>
          <p:cNvCxnSpPr/>
          <p:nvPr/>
        </p:nvCxnSpPr>
        <p:spPr>
          <a:xfrm flipV="1">
            <a:off x="6796116" y="5347038"/>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sp>
        <p:nvSpPr>
          <p:cNvPr id="106" name="文本框 82"/>
          <p:cNvSpPr txBox="1"/>
          <p:nvPr/>
        </p:nvSpPr>
        <p:spPr>
          <a:xfrm>
            <a:off x="7080122" y="5484434"/>
            <a:ext cx="2287806"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6</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历史小记</a:t>
            </a:r>
            <a:endParaRPr lang="zh-CN" altLang="en-US" sz="3200" dirty="0">
              <a:latin typeface="微软雅黑" panose="020B0503020204020204" pitchFamily="34" charset="-122"/>
              <a:ea typeface="微软雅黑" panose="020B0503020204020204" pitchFamily="34" charset="-122"/>
            </a:endParaRPr>
          </a:p>
        </p:txBody>
      </p:sp>
      <p:cxnSp>
        <p:nvCxnSpPr>
          <p:cNvPr id="107" name="直接连接符 86"/>
          <p:cNvCxnSpPr/>
          <p:nvPr/>
        </p:nvCxnSpPr>
        <p:spPr>
          <a:xfrm flipV="1">
            <a:off x="6798495" y="6185243"/>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grpSp>
        <p:nvGrpSpPr>
          <p:cNvPr id="2" name="Group 1"/>
          <p:cNvGrpSpPr/>
          <p:nvPr/>
        </p:nvGrpSpPr>
        <p:grpSpPr>
          <a:xfrm>
            <a:off x="5804890" y="4314065"/>
            <a:ext cx="6192000" cy="1328776"/>
            <a:chOff x="5804890" y="990567"/>
            <a:chExt cx="6192000" cy="1328776"/>
          </a:xfrm>
        </p:grpSpPr>
        <p:grpSp>
          <p:nvGrpSpPr>
            <p:cNvPr id="103" name="Group 102"/>
            <p:cNvGrpSpPr/>
            <p:nvPr/>
          </p:nvGrpSpPr>
          <p:grpSpPr>
            <a:xfrm>
              <a:off x="5804890" y="990567"/>
              <a:ext cx="6192000" cy="1328776"/>
              <a:chOff x="5804890" y="999803"/>
              <a:chExt cx="6192000" cy="1328776"/>
            </a:xfrm>
          </p:grpSpPr>
          <p:cxnSp>
            <p:nvCxnSpPr>
              <p:cNvPr id="93" name="直接连接符 92"/>
              <p:cNvCxnSpPr/>
              <p:nvPr/>
            </p:nvCxnSpPr>
            <p:spPr>
              <a:xfrm flipV="1">
                <a:off x="6060979" y="999803"/>
                <a:ext cx="0" cy="1328776"/>
              </a:xfrm>
              <a:prstGeom prst="line">
                <a:avLst/>
              </a:prstGeom>
              <a:ln>
                <a:tailEnd type="none" w="sm" len="sm"/>
              </a:ln>
            </p:spPr>
            <p:style>
              <a:lnRef idx="2">
                <a:schemeClr val="dk1"/>
              </a:lnRef>
              <a:fillRef idx="1">
                <a:schemeClr val="lt1"/>
              </a:fillRef>
              <a:effectRef idx="0">
                <a:schemeClr val="dk1"/>
              </a:effectRef>
              <a:fontRef idx="minor">
                <a:schemeClr val="dk1"/>
              </a:fontRef>
            </p:style>
          </p:cxnSp>
          <p:grpSp>
            <p:nvGrpSpPr>
              <p:cNvPr id="97" name="Group 96"/>
              <p:cNvGrpSpPr/>
              <p:nvPr/>
            </p:nvGrpSpPr>
            <p:grpSpPr>
              <a:xfrm>
                <a:off x="5804890" y="1192437"/>
                <a:ext cx="6192000" cy="849048"/>
                <a:chOff x="5804890" y="1523595"/>
                <a:chExt cx="6192000" cy="849048"/>
              </a:xfrm>
            </p:grpSpPr>
            <p:cxnSp>
              <p:nvCxnSpPr>
                <p:cNvPr id="91" name="直接连接符 90"/>
                <p:cNvCxnSpPr/>
                <p:nvPr/>
              </p:nvCxnSpPr>
              <p:spPr>
                <a:xfrm flipV="1">
                  <a:off x="5804890" y="1523595"/>
                  <a:ext cx="6192000" cy="17755"/>
                </a:xfrm>
                <a:prstGeom prst="line">
                  <a:avLst/>
                </a:prstGeom>
                <a:ln>
                  <a:tailEnd type="none" w="sm" len="sm"/>
                </a:ln>
              </p:spPr>
              <p:style>
                <a:lnRef idx="2">
                  <a:schemeClr val="dk1"/>
                </a:lnRef>
                <a:fillRef idx="1">
                  <a:schemeClr val="lt1"/>
                </a:fillRef>
                <a:effectRef idx="0">
                  <a:schemeClr val="dk1"/>
                </a:effectRef>
                <a:fontRef idx="minor">
                  <a:schemeClr val="dk1"/>
                </a:fontRef>
              </p:style>
            </p:cxnSp>
            <p:cxnSp>
              <p:nvCxnSpPr>
                <p:cNvPr id="92" name="直接连接符 91"/>
                <p:cNvCxnSpPr/>
                <p:nvPr/>
              </p:nvCxnSpPr>
              <p:spPr>
                <a:xfrm flipV="1">
                  <a:off x="5804890" y="2354888"/>
                  <a:ext cx="6192000" cy="17755"/>
                </a:xfrm>
                <a:prstGeom prst="line">
                  <a:avLst/>
                </a:prstGeom>
                <a:ln>
                  <a:tailEnd type="none" w="sm" len="sm"/>
                </a:ln>
              </p:spPr>
              <p:style>
                <a:lnRef idx="2">
                  <a:schemeClr val="dk1"/>
                </a:lnRef>
                <a:fillRef idx="1">
                  <a:schemeClr val="lt1"/>
                </a:fillRef>
                <a:effectRef idx="0">
                  <a:schemeClr val="dk1"/>
                </a:effectRef>
                <a:fontRef idx="minor">
                  <a:schemeClr val="dk1"/>
                </a:fontRef>
              </p:style>
            </p:cxnSp>
            <p:sp>
              <p:nvSpPr>
                <p:cNvPr id="94" name="等腰三角形 94"/>
                <p:cNvSpPr/>
                <p:nvPr/>
              </p:nvSpPr>
              <p:spPr>
                <a:xfrm rot="5400000">
                  <a:off x="6326206" y="1749614"/>
                  <a:ext cx="408297" cy="351980"/>
                </a:xfrm>
                <a:prstGeom prst="triangl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5" name="椭圆 95"/>
                <p:cNvSpPr/>
                <p:nvPr/>
              </p:nvSpPr>
              <p:spPr>
                <a:xfrm>
                  <a:off x="6793733" y="1903521"/>
                  <a:ext cx="64683" cy="6468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useBgFill="1">
              <p:nvSpPr>
                <p:cNvPr id="96" name="等腰三角形 97"/>
                <p:cNvSpPr/>
                <p:nvPr/>
              </p:nvSpPr>
              <p:spPr>
                <a:xfrm rot="5400000">
                  <a:off x="6255146" y="1761680"/>
                  <a:ext cx="366724" cy="316141"/>
                </a:xfrm>
                <a:prstGeom prst="triangl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sp>
          <p:nvSpPr>
            <p:cNvPr id="109" name="矩形 96"/>
            <p:cNvSpPr/>
            <p:nvPr/>
          </p:nvSpPr>
          <p:spPr>
            <a:xfrm>
              <a:off x="6967734" y="1282187"/>
              <a:ext cx="4086781" cy="664726"/>
            </a:xfrm>
            <a:prstGeom prst="rect">
              <a:avLst/>
            </a:prstGeom>
            <a:blipFill dpi="0" rotWithShape="0">
              <a:blip r:embed="rId2">
                <a:alphaModFix amt="25000"/>
                <a:duotone>
                  <a:schemeClr val="bg2">
                    <a:shade val="45000"/>
                    <a:satMod val="135000"/>
                  </a:schemeClr>
                  <a:prstClr val="white"/>
                </a:duotone>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698586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计算图</a:t>
            </a:r>
            <a:endParaRPr lang="zh-CN" altLang="en-US" dirty="0"/>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32</a:t>
            </a:fld>
            <a:endParaRPr lang="zh-CN" altLang="en-US"/>
          </a:p>
        </p:txBody>
      </p:sp>
      <p:pic>
        <p:nvPicPr>
          <p:cNvPr id="8" name="Picture 7"/>
          <p:cNvPicPr>
            <a:picLocks noChangeAspect="1"/>
          </p:cNvPicPr>
          <p:nvPr/>
        </p:nvPicPr>
        <p:blipFill>
          <a:blip r:embed="rId2"/>
          <a:stretch>
            <a:fillRect/>
          </a:stretch>
        </p:blipFill>
        <p:spPr>
          <a:xfrm>
            <a:off x="245944" y="2522373"/>
            <a:ext cx="2028571" cy="1819048"/>
          </a:xfrm>
          <a:prstGeom prst="rect">
            <a:avLst/>
          </a:prstGeom>
        </p:spPr>
      </p:pic>
      <p:pic>
        <p:nvPicPr>
          <p:cNvPr id="9" name="Picture 8"/>
          <p:cNvPicPr>
            <a:picLocks noChangeAspect="1"/>
          </p:cNvPicPr>
          <p:nvPr/>
        </p:nvPicPr>
        <p:blipFill>
          <a:blip r:embed="rId3"/>
          <a:stretch>
            <a:fillRect/>
          </a:stretch>
        </p:blipFill>
        <p:spPr>
          <a:xfrm>
            <a:off x="2701420" y="1931897"/>
            <a:ext cx="2638095" cy="2409524"/>
          </a:xfrm>
          <a:prstGeom prst="rect">
            <a:avLst/>
          </a:prstGeom>
        </p:spPr>
      </p:pic>
      <p:pic>
        <p:nvPicPr>
          <p:cNvPr id="10" name="Picture 9"/>
          <p:cNvPicPr>
            <a:picLocks noChangeAspect="1"/>
          </p:cNvPicPr>
          <p:nvPr/>
        </p:nvPicPr>
        <p:blipFill>
          <a:blip r:embed="rId4"/>
          <a:stretch>
            <a:fillRect/>
          </a:stretch>
        </p:blipFill>
        <p:spPr>
          <a:xfrm>
            <a:off x="5725209" y="1950945"/>
            <a:ext cx="2923809" cy="2390476"/>
          </a:xfrm>
          <a:prstGeom prst="rect">
            <a:avLst/>
          </a:prstGeom>
        </p:spPr>
      </p:pic>
      <p:pic>
        <p:nvPicPr>
          <p:cNvPr id="11" name="Picture 10"/>
          <p:cNvPicPr>
            <a:picLocks noChangeAspect="1"/>
          </p:cNvPicPr>
          <p:nvPr/>
        </p:nvPicPr>
        <p:blipFill>
          <a:blip r:embed="rId5"/>
          <a:stretch>
            <a:fillRect/>
          </a:stretch>
        </p:blipFill>
        <p:spPr>
          <a:xfrm>
            <a:off x="8911619" y="1846183"/>
            <a:ext cx="2771429" cy="2495238"/>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a:xfrm>
                <a:off x="342304" y="4651186"/>
                <a:ext cx="202509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𝑧</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𝑥𝑦</m:t>
                      </m:r>
                    </m:oMath>
                  </m:oMathPara>
                </a14:m>
                <a:endParaRPr lang="zh-CN" alt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342304" y="4651186"/>
                <a:ext cx="2025093" cy="461665"/>
              </a:xfrm>
              <a:prstGeom prst="rect">
                <a:avLst/>
              </a:prstGeom>
              <a:blipFill>
                <a:blip r:embed="rId6"/>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786239" y="4624754"/>
                <a:ext cx="246845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𝑦</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𝜎</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0" i="1" smtClean="0">
                                  <a:latin typeface="Cambria Math" panose="02040503050406030204" pitchFamily="18" charset="0"/>
                                </a:rPr>
                                <m:t>𝑇</m:t>
                              </m:r>
                            </m:sup>
                          </m:sSup>
                          <m:r>
                            <a:rPr lang="en-US" altLang="zh-CN" sz="2400" b="1" i="1" smtClean="0">
                              <a:latin typeface="Cambria Math" panose="02040503050406030204" pitchFamily="18" charset="0"/>
                            </a:rPr>
                            <m:t>𝒘</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e>
                      </m:d>
                    </m:oMath>
                  </m:oMathPara>
                </a14:m>
                <a:endParaRPr lang="zh-CN" alt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2786239" y="4624754"/>
                <a:ext cx="2468456" cy="461665"/>
              </a:xfrm>
              <a:prstGeom prst="rect">
                <a:avLst/>
              </a:prstGeom>
              <a:blipFill>
                <a:blip r:embed="rId7"/>
                <a:stretch>
                  <a:fillRect t="-4000" b="-1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888386" y="4651186"/>
                <a:ext cx="31463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𝑯</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max</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m:t>
                              </m:r>
                              <m:r>
                                <a:rPr lang="en-US" altLang="zh-CN" sz="2400" b="1" i="1" smtClean="0">
                                  <a:latin typeface="Cambria Math" panose="02040503050406030204" pitchFamily="18" charset="0"/>
                                </a:rPr>
                                <m:t>𝑿𝑾</m:t>
                              </m:r>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𝒃</m:t>
                              </m:r>
                            </m:e>
                          </m:d>
                        </m:e>
                      </m:func>
                    </m:oMath>
                  </m:oMathPara>
                </a14:m>
                <a:endParaRPr lang="zh-CN" alt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5888386" y="4651186"/>
                <a:ext cx="3146326" cy="4616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9234619" y="4624754"/>
                <a:ext cx="3146326" cy="13578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𝑦</m:t>
                          </m:r>
                        </m:e>
                      </m:acc>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0" i="1" smtClean="0">
                              <a:latin typeface="Cambria Math" panose="02040503050406030204" pitchFamily="18" charset="0"/>
                            </a:rPr>
                            <m:t>𝑇</m:t>
                          </m:r>
                        </m:sup>
                      </m:sSup>
                      <m:r>
                        <a:rPr lang="en-US" altLang="zh-CN" sz="2400" b="1" i="1" smtClean="0">
                          <a:latin typeface="Cambria Math" panose="02040503050406030204" pitchFamily="18" charset="0"/>
                        </a:rPr>
                        <m:t>𝒘</m:t>
                      </m:r>
                    </m:oMath>
                  </m:oMathPara>
                </a14:m>
                <a:endParaRPr lang="en-US" altLang="zh-CN" sz="2400" b="1" dirty="0" smtClean="0"/>
              </a:p>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𝑢</m:t>
                          </m:r>
                        </m:e>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3</m:t>
                              </m:r>
                            </m:e>
                          </m:d>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𝜆</m:t>
                      </m:r>
                      <m:nary>
                        <m:naryPr>
                          <m:chr m:val="∑"/>
                          <m:supHide m:val="on"/>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𝑖</m:t>
                          </m:r>
                        </m:sub>
                        <m:sup/>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2</m:t>
                              </m:r>
                            </m:sup>
                          </m:sSubSup>
                        </m:e>
                      </m:nary>
                    </m:oMath>
                  </m:oMathPara>
                </a14:m>
                <a:endParaRPr lang="zh-CN" altLang="en-US" sz="2400" dirty="0"/>
              </a:p>
            </p:txBody>
          </p:sp>
        </mc:Choice>
        <mc:Fallback xmlns="">
          <p:sp>
            <p:nvSpPr>
              <p:cNvPr id="15" name="TextBox 14"/>
              <p:cNvSpPr txBox="1">
                <a:spLocks noRot="1" noChangeAspect="1" noMove="1" noResize="1" noEditPoints="1" noAdjustHandles="1" noChangeArrowheads="1" noChangeShapeType="1" noTextEdit="1"/>
              </p:cNvSpPr>
              <p:nvPr/>
            </p:nvSpPr>
            <p:spPr>
              <a:xfrm>
                <a:off x="9234619" y="4624754"/>
                <a:ext cx="3146326" cy="1357872"/>
              </a:xfrm>
              <a:prstGeom prst="rect">
                <a:avLst/>
              </a:prstGeom>
              <a:blipFill>
                <a:blip r:embed="rId9"/>
                <a:stretch>
                  <a:fillRect t="-13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81147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链式法则</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b="0" dirty="0" smtClean="0">
                    <a:latin typeface="Cambria Math" panose="02040503050406030204" pitchFamily="18" charset="0"/>
                  </a:rPr>
                  <a:t>标量</a:t>
                </a:r>
                <a:r>
                  <a:rPr lang="zh-CN" altLang="en-US" dirty="0">
                    <a:latin typeface="Cambria Math" panose="02040503050406030204" pitchFamily="18" charset="0"/>
                  </a:rPr>
                  <a:t>：</a:t>
                </a:r>
                <a14:m>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r>
                      <a:rPr lang="en-US" altLang="zh-CN"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oMath>
                </a14:m>
                <a:endParaRPr lang="en-US" altLang="zh-CN" b="0" dirty="0" smtClean="0"/>
              </a:p>
              <a:p>
                <a:pPr lvl="1"/>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𝑑𝑧</m:t>
                        </m:r>
                      </m:num>
                      <m:den>
                        <m:r>
                          <a:rPr lang="en-US" altLang="zh-CN" b="0" i="1" smtClean="0">
                            <a:latin typeface="Cambria Math" panose="02040503050406030204" pitchFamily="18" charset="0"/>
                          </a:rPr>
                          <m:t>𝑑𝑥</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𝑑𝑧</m:t>
                        </m:r>
                      </m:num>
                      <m:den>
                        <m:r>
                          <a:rPr lang="en-US" altLang="zh-CN" b="0" i="1" smtClean="0">
                            <a:latin typeface="Cambria Math" panose="02040503050406030204" pitchFamily="18" charset="0"/>
                          </a:rPr>
                          <m:t>𝑑𝑦</m:t>
                        </m:r>
                      </m:den>
                    </m:f>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𝑑𝑦</m:t>
                        </m:r>
                      </m:num>
                      <m:den>
                        <m:r>
                          <a:rPr lang="en-US" altLang="zh-CN" b="0" i="1" smtClean="0">
                            <a:latin typeface="Cambria Math" panose="02040503050406030204" pitchFamily="18" charset="0"/>
                          </a:rPr>
                          <m:t>𝑑𝑥</m:t>
                        </m:r>
                      </m:den>
                    </m:f>
                  </m:oMath>
                </a14:m>
                <a:endParaRPr lang="en-US" altLang="zh-CN" b="0" dirty="0" smtClean="0"/>
              </a:p>
              <a:p>
                <a:r>
                  <a:rPr lang="zh-CN" altLang="en-US" dirty="0" smtClean="0"/>
                  <a:t>向量</a:t>
                </a:r>
                <a:r>
                  <a:rPr lang="zh-CN" altLang="en-US" dirty="0"/>
                  <a:t>：</a:t>
                </a:r>
                <a14:m>
                  <m:oMath xmlns:m="http://schemas.openxmlformats.org/officeDocument/2006/math">
                    <m:r>
                      <a:rPr lang="en-US" altLang="zh-CN" b="1" i="1" smtClean="0">
                        <a:latin typeface="Cambria Math" panose="02040503050406030204" pitchFamily="18" charset="0"/>
                      </a:rPr>
                      <m:t>𝒚</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oMath>
                </a14:m>
                <a:r>
                  <a:rPr lang="en-US" altLang="zh-CN" dirty="0" smtClean="0"/>
                  <a:t> </a:t>
                </a:r>
                <a:r>
                  <a:rPr lang="zh-CN" altLang="en-US" dirty="0" smtClean="0"/>
                  <a:t>且</a:t>
                </a:r>
                <a:r>
                  <a:rPr lang="en-US" altLang="zh-CN" dirty="0" smtClean="0"/>
                  <a:t> </a:t>
                </a:r>
                <a14:m>
                  <m:oMath xmlns:m="http://schemas.openxmlformats.org/officeDocument/2006/math">
                    <m:r>
                      <a:rPr lang="en-US" altLang="zh-CN" b="0" i="1" dirty="0" smtClean="0">
                        <a:latin typeface="Cambria Math" panose="02040503050406030204" pitchFamily="18" charset="0"/>
                      </a:rPr>
                      <m:t>𝑧</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1" i="1" dirty="0" smtClean="0">
                            <a:latin typeface="Cambria Math" panose="02040503050406030204" pitchFamily="18" charset="0"/>
                          </a:rPr>
                          <m:t>𝒚</m:t>
                        </m:r>
                      </m:e>
                    </m:d>
                  </m:oMath>
                </a14:m>
                <a:endParaRPr lang="en-US" altLang="zh-CN" dirty="0" smtClean="0"/>
              </a:p>
              <a:p>
                <a:pPr lvl="1"/>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𝑧</m:t>
                        </m:r>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𝑧</m:t>
                            </m:r>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m:t>
                                </m:r>
                              </m:sub>
                            </m:sSub>
                          </m:den>
                        </m:f>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den>
                        </m:f>
                      </m:e>
                    </m:nary>
                  </m:oMath>
                </a14:m>
                <a:endParaRPr lang="en-US" altLang="zh-CN" b="0" dirty="0" smtClean="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0" smtClean="0">
                            <a:latin typeface="Cambria Math" panose="02040503050406030204" pitchFamily="18" charset="0"/>
                          </a:rPr>
                          <m:t>𝛻</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𝑧</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1" i="1" smtClean="0">
                                    <a:latin typeface="Cambria Math" panose="02040503050406030204" pitchFamily="18" charset="0"/>
                                  </a:rPr>
                                  <m:t>𝒚</m:t>
                                </m:r>
                              </m:num>
                              <m:den>
                                <m:r>
                                  <a:rPr lang="en-US" altLang="zh-CN" b="0" i="1" smtClean="0">
                                    <a:latin typeface="Cambria Math" panose="02040503050406030204" pitchFamily="18" charset="0"/>
                                  </a:rPr>
                                  <m:t>𝜕</m:t>
                                </m:r>
                                <m:r>
                                  <a:rPr lang="en-US" altLang="zh-CN" b="1" i="1" smtClean="0">
                                    <a:latin typeface="Cambria Math" panose="02040503050406030204" pitchFamily="18" charset="0"/>
                                  </a:rPr>
                                  <m:t>𝒙</m:t>
                                </m:r>
                              </m:den>
                            </m:f>
                          </m:e>
                        </m:d>
                      </m:e>
                      <m:sup>
                        <m:r>
                          <a:rPr lang="en-US" altLang="zh-CN" b="0" i="1" smtClean="0">
                            <a:latin typeface="Cambria Math" panose="02040503050406030204" pitchFamily="18" charset="0"/>
                          </a:rPr>
                          <m:t>𝑇</m:t>
                        </m:r>
                      </m:sup>
                    </m:sSup>
                    <m:sSub>
                      <m:sSubPr>
                        <m:ctrlPr>
                          <a:rPr lang="en-US" altLang="zh-CN" b="0" i="1" smtClean="0">
                            <a:latin typeface="Cambria Math" panose="02040503050406030204" pitchFamily="18" charset="0"/>
                          </a:rPr>
                        </m:ctrlPr>
                      </m:sSubPr>
                      <m:e>
                        <m:r>
                          <a:rPr lang="en-US" altLang="zh-CN" b="0" i="0" smtClean="0">
                            <a:latin typeface="Cambria Math" panose="02040503050406030204" pitchFamily="18" charset="0"/>
                          </a:rPr>
                          <m:t>𝛻</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𝑧</m:t>
                    </m:r>
                  </m:oMath>
                </a14:m>
                <a:endParaRPr lang="en-US" altLang="zh-CN" b="0" dirty="0" smtClean="0"/>
              </a:p>
              <a:p>
                <a:r>
                  <a:rPr lang="zh-CN" altLang="en-US" dirty="0" smtClean="0"/>
                  <a:t>张量</a:t>
                </a:r>
                <a:r>
                  <a:rPr lang="en-US" altLang="zh-CN" dirty="0" smtClean="0"/>
                  <a:t>: </a:t>
                </a:r>
                <a14:m>
                  <m:oMath xmlns:m="http://schemas.openxmlformats.org/officeDocument/2006/math">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𝐗</m:t>
                        </m:r>
                      </m:e>
                    </m:d>
                    <m:r>
                      <a:rPr lang="en-US" altLang="zh-CN" b="0" i="1" smtClean="0">
                        <a:latin typeface="Cambria Math" panose="02040503050406030204" pitchFamily="18" charset="0"/>
                      </a:rPr>
                      <m:t> </m:t>
                    </m:r>
                    <m:r>
                      <a:rPr lang="zh-CN" altLang="en-US" i="1">
                        <a:latin typeface="Cambria Math" panose="02040503050406030204" pitchFamily="18" charset="0"/>
                      </a:rPr>
                      <m:t>且</m:t>
                    </m:r>
                  </m:oMath>
                </a14:m>
                <a:r>
                  <a:rPr lang="en-US" altLang="zh-CN" b="0" dirty="0" smtClean="0"/>
                  <a:t> </a:t>
                </a:r>
                <a14:m>
                  <m:oMath xmlns:m="http://schemas.openxmlformats.org/officeDocument/2006/math">
                    <m:r>
                      <a:rPr lang="en-US" altLang="zh-CN" b="0" i="1" dirty="0" smtClean="0">
                        <a:latin typeface="Cambria Math" panose="02040503050406030204" pitchFamily="18" charset="0"/>
                      </a:rPr>
                      <m:t>𝑧</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1" i="0" dirty="0" smtClean="0">
                            <a:latin typeface="Cambria Math" panose="02040503050406030204" pitchFamily="18" charset="0"/>
                          </a:rPr>
                          <m:t>𝐘</m:t>
                        </m:r>
                      </m:e>
                    </m:d>
                  </m:oMath>
                </a14:m>
                <a:endParaRPr lang="en-US" altLang="zh-CN" b="0" dirty="0" smtClean="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0" smtClean="0">
                            <a:latin typeface="Cambria Math" panose="02040503050406030204" pitchFamily="18" charset="0"/>
                          </a:rPr>
                          <m:t>𝛻</m:t>
                        </m:r>
                      </m:e>
                      <m:sub>
                        <m:r>
                          <a:rPr lang="en-US" altLang="zh-CN" b="1" i="0" smtClean="0">
                            <a:latin typeface="Cambria Math" panose="02040503050406030204" pitchFamily="18" charset="0"/>
                          </a:rPr>
                          <m:t>𝐗</m:t>
                        </m:r>
                      </m:sub>
                    </m:sSub>
                    <m:r>
                      <a:rPr lang="en-US" altLang="zh-CN" b="0" i="1" smtClean="0">
                        <a:latin typeface="Cambria Math" panose="02040503050406030204" pitchFamily="18" charset="0"/>
                      </a:rPr>
                      <m:t>𝑧</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𝑗</m:t>
                        </m:r>
                      </m:sub>
                      <m:sup/>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0" smtClean="0">
                                    <a:latin typeface="Cambria Math" panose="02040503050406030204" pitchFamily="18" charset="0"/>
                                  </a:rPr>
                                  <m:t>𝛻</m:t>
                                </m:r>
                              </m:e>
                              <m:sub>
                                <m:r>
                                  <a:rPr lang="en-US" altLang="zh-CN" b="1" i="0" smtClean="0">
                                    <a:latin typeface="Cambria Math" panose="02040503050406030204" pitchFamily="18" charset="0"/>
                                  </a:rPr>
                                  <m:t>𝐗</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𝑗</m:t>
                                </m:r>
                              </m:sub>
                            </m:sSub>
                          </m:e>
                        </m:d>
                      </m:e>
                    </m:nary>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𝑧</m:t>
                        </m:r>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𝑗</m:t>
                            </m:r>
                          </m:sub>
                        </m:sSub>
                      </m:den>
                    </m:f>
                  </m:oMath>
                </a14:m>
                <a:endParaRPr lang="en-US" altLang="zh-CN"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1583"/>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33</a:t>
            </a:fld>
            <a:endParaRPr lang="zh-CN" altLang="en-US"/>
          </a:p>
        </p:txBody>
      </p:sp>
    </p:spTree>
    <p:extLst>
      <p:ext uri="{BB962C8B-B14F-4D97-AF65-F5344CB8AC3E}">
        <p14:creationId xmlns:p14="http://schemas.microsoft.com/office/powerpoint/2010/main" val="4245152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BP</a:t>
            </a:r>
            <a:r>
              <a:rPr lang="zh-CN" altLang="en-US" dirty="0" smtClean="0"/>
              <a:t>算法：简单例子</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𝑧</m:t>
                    </m:r>
                  </m:oMath>
                </a14:m>
                <a:endParaRPr lang="en-US" altLang="zh-CN" b="0" dirty="0" smtClean="0"/>
              </a:p>
              <a:p>
                <a:endParaRPr lang="en-US" altLang="zh-CN" b="0" dirty="0" smtClean="0"/>
              </a:p>
              <a:p>
                <a14:m>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r>
                  <a:rPr lang="zh-CN" altLang="en-US" dirty="0" smtClean="0"/>
                  <a:t>    </a:t>
                </a:r>
                <a14:m>
                  <m:oMath xmlns:m="http://schemas.openxmlformats.org/officeDocument/2006/math">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𝑞</m:t>
                        </m:r>
                      </m:num>
                      <m:den>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den>
                    </m:f>
                    <m:r>
                      <a:rPr lang="en-US" altLang="zh-CN" b="0" i="1" dirty="0" smtClean="0">
                        <a:latin typeface="Cambria Math" panose="02040503050406030204" pitchFamily="18" charset="0"/>
                      </a:rPr>
                      <m:t>=1</m:t>
                    </m:r>
                  </m:oMath>
                </a14:m>
                <a:r>
                  <a:rPr lang="zh-CN" altLang="en-US" dirty="0" smtClean="0"/>
                  <a:t>    </a:t>
                </a:r>
                <a14:m>
                  <m:oMath xmlns:m="http://schemas.openxmlformats.org/officeDocument/2006/math">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𝑞</m:t>
                        </m:r>
                      </m:num>
                      <m:den>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den>
                    </m:f>
                    <m:r>
                      <a:rPr lang="en-US" altLang="zh-CN" b="0" i="1" dirty="0" smtClean="0">
                        <a:latin typeface="Cambria Math" panose="02040503050406030204" pitchFamily="18" charset="0"/>
                      </a:rPr>
                      <m:t>=1</m:t>
                    </m:r>
                  </m:oMath>
                </a14:m>
                <a:endParaRPr lang="en-US" altLang="zh-CN" dirty="0" smtClean="0"/>
              </a:p>
              <a:p>
                <a:endParaRPr lang="en-US" altLang="zh-CN" b="0" i="1" dirty="0" smtClean="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𝑞𝑧</m:t>
                    </m:r>
                  </m:oMath>
                </a14:m>
                <a:r>
                  <a:rPr lang="zh-CN" altLang="en-US" dirty="0" smtClean="0"/>
                  <a:t>   </a:t>
                </a:r>
                <a14:m>
                  <m:oMath xmlns:m="http://schemas.openxmlformats.org/officeDocument/2006/math">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num>
                      <m:den>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𝑧</m:t>
                        </m:r>
                      </m:den>
                    </m:f>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𝑞</m:t>
                    </m:r>
                  </m:oMath>
                </a14:m>
                <a:r>
                  <a:rPr lang="zh-CN" altLang="en-US" dirty="0" smtClean="0"/>
                  <a:t>    </a:t>
                </a:r>
                <a14:m>
                  <m:oMath xmlns:m="http://schemas.openxmlformats.org/officeDocument/2006/math">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num>
                      <m:den>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𝑞</m:t>
                        </m:r>
                      </m:den>
                    </m:f>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𝑧</m:t>
                    </m:r>
                  </m:oMath>
                </a14:m>
                <a:endParaRPr lang="en-US" altLang="zh-CN" b="0" dirty="0" smtClean="0"/>
              </a:p>
              <a:p>
                <a:endParaRPr lang="en-US" altLang="zh-CN" dirty="0" smtClean="0"/>
              </a:p>
              <a:p>
                <a:r>
                  <a:rPr lang="zh-CN" altLang="en-US" dirty="0" smtClean="0"/>
                  <a:t>计算</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𝑓</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𝑓</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𝑓</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𝑧</m:t>
                        </m:r>
                      </m:den>
                    </m:f>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4FB8F30-D5FE-4CCB-ABB5-7A44322B684D}" type="slidenum">
              <a:rPr lang="zh-CN" altLang="en-US" smtClean="0"/>
              <a:t>34</a:t>
            </a:fld>
            <a:endParaRPr lang="zh-CN" altLang="en-US"/>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340" y="1556951"/>
            <a:ext cx="5321573" cy="2394073"/>
          </a:xfrm>
          <a:prstGeom prst="rect">
            <a:avLst/>
          </a:prstGeom>
        </p:spPr>
      </p:pic>
      <p:sp>
        <p:nvSpPr>
          <p:cNvPr id="7" name="文本框 6"/>
          <p:cNvSpPr txBox="1"/>
          <p:nvPr/>
        </p:nvSpPr>
        <p:spPr>
          <a:xfrm flipH="1">
            <a:off x="6612774" y="1468581"/>
            <a:ext cx="508462" cy="369332"/>
          </a:xfrm>
          <a:prstGeom prst="rect">
            <a:avLst/>
          </a:prstGeom>
          <a:noFill/>
        </p:spPr>
        <p:txBody>
          <a:bodyPr wrap="square" rtlCol="0">
            <a:spAutoFit/>
          </a:bodyPr>
          <a:lstStyle/>
          <a:p>
            <a:r>
              <a:rPr lang="en-US" altLang="zh-CN" dirty="0" smtClean="0"/>
              <a:t>-2</a:t>
            </a:r>
            <a:endParaRPr lang="zh-CN" altLang="en-US" dirty="0"/>
          </a:p>
        </p:txBody>
      </p:sp>
      <p:sp>
        <p:nvSpPr>
          <p:cNvPr id="8" name="文本框 7"/>
          <p:cNvSpPr txBox="1"/>
          <p:nvPr/>
        </p:nvSpPr>
        <p:spPr>
          <a:xfrm flipH="1">
            <a:off x="6612774" y="2384655"/>
            <a:ext cx="508462" cy="369332"/>
          </a:xfrm>
          <a:prstGeom prst="rect">
            <a:avLst/>
          </a:prstGeom>
          <a:noFill/>
        </p:spPr>
        <p:txBody>
          <a:bodyPr wrap="square" rtlCol="0">
            <a:spAutoFit/>
          </a:bodyPr>
          <a:lstStyle/>
          <a:p>
            <a:r>
              <a:rPr lang="en-US" altLang="zh-CN" dirty="0"/>
              <a:t>5</a:t>
            </a:r>
            <a:endParaRPr lang="zh-CN" altLang="en-US" dirty="0"/>
          </a:p>
        </p:txBody>
      </p:sp>
      <p:sp>
        <p:nvSpPr>
          <p:cNvPr id="9" name="文本框 8"/>
          <p:cNvSpPr txBox="1"/>
          <p:nvPr/>
        </p:nvSpPr>
        <p:spPr>
          <a:xfrm flipH="1">
            <a:off x="6612774" y="3300729"/>
            <a:ext cx="508462" cy="369332"/>
          </a:xfrm>
          <a:prstGeom prst="rect">
            <a:avLst/>
          </a:prstGeom>
          <a:noFill/>
        </p:spPr>
        <p:txBody>
          <a:bodyPr wrap="square" rtlCol="0">
            <a:spAutoFit/>
          </a:bodyPr>
          <a:lstStyle/>
          <a:p>
            <a:r>
              <a:rPr lang="en-US" altLang="zh-CN" dirty="0" smtClean="0"/>
              <a:t>-4</a:t>
            </a:r>
            <a:endParaRPr lang="zh-CN" altLang="en-US" dirty="0"/>
          </a:p>
        </p:txBody>
      </p:sp>
      <p:sp>
        <p:nvSpPr>
          <p:cNvPr id="10" name="文本框 9"/>
          <p:cNvSpPr txBox="1"/>
          <p:nvPr/>
        </p:nvSpPr>
        <p:spPr>
          <a:xfrm flipH="1">
            <a:off x="8846126" y="1915718"/>
            <a:ext cx="508462" cy="369332"/>
          </a:xfrm>
          <a:prstGeom prst="rect">
            <a:avLst/>
          </a:prstGeom>
          <a:noFill/>
        </p:spPr>
        <p:txBody>
          <a:bodyPr wrap="square" rtlCol="0">
            <a:spAutoFit/>
          </a:bodyPr>
          <a:lstStyle/>
          <a:p>
            <a:r>
              <a:rPr lang="en-US" altLang="zh-CN" dirty="0"/>
              <a:t>3</a:t>
            </a:r>
            <a:endParaRPr lang="zh-CN" altLang="en-US" dirty="0"/>
          </a:p>
        </p:txBody>
      </p:sp>
      <p:sp>
        <p:nvSpPr>
          <p:cNvPr id="11" name="文本框 10"/>
          <p:cNvSpPr txBox="1"/>
          <p:nvPr/>
        </p:nvSpPr>
        <p:spPr>
          <a:xfrm flipH="1">
            <a:off x="10998451" y="2569321"/>
            <a:ext cx="674004" cy="369332"/>
          </a:xfrm>
          <a:prstGeom prst="rect">
            <a:avLst/>
          </a:prstGeom>
          <a:noFill/>
        </p:spPr>
        <p:txBody>
          <a:bodyPr wrap="square" rtlCol="0">
            <a:spAutoFit/>
          </a:bodyPr>
          <a:lstStyle/>
          <a:p>
            <a:r>
              <a:rPr lang="en-US" altLang="zh-CN" dirty="0" smtClean="0"/>
              <a:t>-12</a:t>
            </a:r>
            <a:endParaRPr lang="zh-CN" altLang="en-US" dirty="0"/>
          </a:p>
        </p:txBody>
      </p:sp>
      <mc:AlternateContent xmlns:mc="http://schemas.openxmlformats.org/markup-compatibility/2006" xmlns:a14="http://schemas.microsoft.com/office/drawing/2010/main">
        <mc:Choice Requires="a14">
          <p:sp>
            <p:nvSpPr>
              <p:cNvPr id="14" name="文本框 13"/>
              <p:cNvSpPr txBox="1"/>
              <p:nvPr/>
            </p:nvSpPr>
            <p:spPr>
              <a:xfrm flipH="1">
                <a:off x="7099791" y="3854728"/>
                <a:ext cx="1102100"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b="0" i="1" dirty="0" smtClean="0">
                              <a:solidFill>
                                <a:srgbClr val="FF0000"/>
                              </a:solidFill>
                              <a:latin typeface="Cambria Math" panose="02040503050406030204" pitchFamily="18" charset="0"/>
                            </a:rPr>
                          </m:ctrlPr>
                        </m:fPr>
                        <m:num>
                          <m:r>
                            <a:rPr lang="en-US" altLang="zh-CN" b="0" i="1" dirty="0" smtClean="0">
                              <a:solidFill>
                                <a:srgbClr val="FF0000"/>
                              </a:solidFill>
                              <a:latin typeface="Cambria Math" panose="02040503050406030204" pitchFamily="18" charset="0"/>
                            </a:rPr>
                            <m:t>𝜕</m:t>
                          </m:r>
                          <m:r>
                            <a:rPr lang="en-US" altLang="zh-CN" b="0" i="1" dirty="0" smtClean="0">
                              <a:solidFill>
                                <a:srgbClr val="FF0000"/>
                              </a:solidFill>
                              <a:latin typeface="Cambria Math" panose="02040503050406030204" pitchFamily="18" charset="0"/>
                            </a:rPr>
                            <m:t>𝑓</m:t>
                          </m:r>
                        </m:num>
                        <m:den>
                          <m:r>
                            <a:rPr lang="en-US" altLang="zh-CN" b="0" i="1" dirty="0" smtClean="0">
                              <a:solidFill>
                                <a:srgbClr val="FF0000"/>
                              </a:solidFill>
                              <a:latin typeface="Cambria Math" panose="02040503050406030204" pitchFamily="18" charset="0"/>
                            </a:rPr>
                            <m:t>𝜕</m:t>
                          </m:r>
                          <m:r>
                            <a:rPr lang="en-US" altLang="zh-CN" b="0" i="1" dirty="0" smtClean="0">
                              <a:solidFill>
                                <a:srgbClr val="FF0000"/>
                              </a:solidFill>
                              <a:latin typeface="Cambria Math" panose="02040503050406030204" pitchFamily="18" charset="0"/>
                            </a:rPr>
                            <m:t>𝑧</m:t>
                          </m:r>
                        </m:den>
                      </m:f>
                      <m:r>
                        <a:rPr lang="en-US" altLang="zh-CN" b="0" i="1" dirty="0" smtClean="0">
                          <a:solidFill>
                            <a:srgbClr val="FF0000"/>
                          </a:solidFill>
                          <a:latin typeface="Cambria Math" panose="02040503050406030204" pitchFamily="18" charset="0"/>
                        </a:rPr>
                        <m:t>=</m:t>
                      </m:r>
                      <m:r>
                        <a:rPr lang="en-US" altLang="zh-CN" i="1" dirty="0" smtClean="0">
                          <a:solidFill>
                            <a:srgbClr val="FF0000"/>
                          </a:solidFill>
                          <a:latin typeface="Cambria Math" panose="02040503050406030204" pitchFamily="18" charset="0"/>
                        </a:rPr>
                        <m:t>3</m:t>
                      </m:r>
                    </m:oMath>
                  </m:oMathPara>
                </a14:m>
                <a:endParaRPr lang="zh-CN" altLang="en-US" dirty="0">
                  <a:solidFill>
                    <a:srgbClr val="FF0000"/>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flipH="1">
                <a:off x="7099791" y="3854728"/>
                <a:ext cx="1102100" cy="61901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flipH="1">
                <a:off x="8426353" y="2420927"/>
                <a:ext cx="1188702" cy="6656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b="0" i="1" dirty="0" smtClean="0">
                              <a:solidFill>
                                <a:srgbClr val="FF0000"/>
                              </a:solidFill>
                              <a:latin typeface="Cambria Math" panose="02040503050406030204" pitchFamily="18" charset="0"/>
                            </a:rPr>
                          </m:ctrlPr>
                        </m:fPr>
                        <m:num>
                          <m:r>
                            <a:rPr lang="en-US" altLang="zh-CN" b="0" i="1" dirty="0" smtClean="0">
                              <a:solidFill>
                                <a:srgbClr val="FF0000"/>
                              </a:solidFill>
                              <a:latin typeface="Cambria Math" panose="02040503050406030204" pitchFamily="18" charset="0"/>
                            </a:rPr>
                            <m:t>𝜕</m:t>
                          </m:r>
                          <m:r>
                            <a:rPr lang="en-US" altLang="zh-CN" b="0" i="1" dirty="0" smtClean="0">
                              <a:solidFill>
                                <a:srgbClr val="FF0000"/>
                              </a:solidFill>
                              <a:latin typeface="Cambria Math" panose="02040503050406030204" pitchFamily="18" charset="0"/>
                            </a:rPr>
                            <m:t>𝑓</m:t>
                          </m:r>
                        </m:num>
                        <m:den>
                          <m:r>
                            <a:rPr lang="en-US" altLang="zh-CN" b="0" i="1" dirty="0" smtClean="0">
                              <a:solidFill>
                                <a:srgbClr val="FF0000"/>
                              </a:solidFill>
                              <a:latin typeface="Cambria Math" panose="02040503050406030204" pitchFamily="18" charset="0"/>
                            </a:rPr>
                            <m:t>𝜕</m:t>
                          </m:r>
                          <m:r>
                            <a:rPr lang="en-US" altLang="zh-CN" b="0" i="1" dirty="0" smtClean="0">
                              <a:solidFill>
                                <a:srgbClr val="FF0000"/>
                              </a:solidFill>
                              <a:latin typeface="Cambria Math" panose="02040503050406030204" pitchFamily="18" charset="0"/>
                            </a:rPr>
                            <m:t>𝑞</m:t>
                          </m:r>
                        </m:den>
                      </m:f>
                      <m:r>
                        <a:rPr lang="en-US" altLang="zh-CN" b="0" i="1" dirty="0" smtClean="0">
                          <a:solidFill>
                            <a:srgbClr val="FF0000"/>
                          </a:solidFill>
                          <a:latin typeface="Cambria Math" panose="02040503050406030204" pitchFamily="18" charset="0"/>
                        </a:rPr>
                        <m:t>=−4</m:t>
                      </m:r>
                    </m:oMath>
                  </m:oMathPara>
                </a14:m>
                <a:endParaRPr lang="zh-CN" altLang="en-US" dirty="0">
                  <a:solidFill>
                    <a:srgbClr val="FF0000"/>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flipH="1">
                <a:off x="8426353" y="2420927"/>
                <a:ext cx="1188702" cy="66569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flipH="1">
                <a:off x="6867005" y="2825740"/>
                <a:ext cx="1164445" cy="6663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𝑓</m:t>
                          </m:r>
                        </m:num>
                        <m:den>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𝑦</m:t>
                          </m:r>
                        </m:den>
                      </m:f>
                      <m:r>
                        <a:rPr lang="en-US" altLang="zh-CN" b="0" i="1" smtClean="0">
                          <a:solidFill>
                            <a:srgbClr val="FF0000"/>
                          </a:solidFill>
                          <a:latin typeface="Cambria Math" panose="02040503050406030204" pitchFamily="18" charset="0"/>
                        </a:rPr>
                        <m:t>=−4</m:t>
                      </m:r>
                    </m:oMath>
                  </m:oMathPara>
                </a14:m>
                <a:endParaRPr lang="zh-CN" altLang="en-US" dirty="0">
                  <a:solidFill>
                    <a:srgbClr val="FF0000"/>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flipH="1">
                <a:off x="6867005" y="2825740"/>
                <a:ext cx="1164445" cy="66633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flipH="1">
                <a:off x="10681855" y="3028854"/>
                <a:ext cx="945572" cy="6676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𝑓</m:t>
                          </m:r>
                        </m:num>
                        <m:den>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𝑓</m:t>
                          </m:r>
                        </m:den>
                      </m:f>
                      <m:r>
                        <a:rPr lang="en-US" altLang="zh-CN" b="0" i="1" smtClean="0">
                          <a:solidFill>
                            <a:srgbClr val="FF0000"/>
                          </a:solidFill>
                          <a:latin typeface="Cambria Math" panose="02040503050406030204" pitchFamily="18" charset="0"/>
                        </a:rPr>
                        <m:t>=1</m:t>
                      </m:r>
                    </m:oMath>
                  </m:oMathPara>
                </a14:m>
                <a:endParaRPr lang="zh-CN" altLang="en-US" dirty="0">
                  <a:solidFill>
                    <a:srgbClr val="FF0000"/>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flipH="1">
                <a:off x="10681855" y="3028854"/>
                <a:ext cx="945572" cy="66761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flipH="1">
                <a:off x="7065152" y="1224665"/>
                <a:ext cx="2389509" cy="6656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𝑓</m:t>
                          </m:r>
                        </m:num>
                        <m:den>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𝑥</m:t>
                          </m:r>
                        </m:den>
                      </m:f>
                      <m:r>
                        <a:rPr lang="en-US" altLang="zh-CN" b="0" i="1" smtClean="0">
                          <a:solidFill>
                            <a:srgbClr val="FF0000"/>
                          </a:solidFill>
                          <a:latin typeface="Cambria Math" panose="02040503050406030204" pitchFamily="18" charset="0"/>
                        </a:rPr>
                        <m:t>=</m:t>
                      </m:r>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𝑓</m:t>
                          </m:r>
                        </m:num>
                        <m:den>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𝑞</m:t>
                          </m:r>
                        </m:den>
                      </m:f>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𝑞</m:t>
                          </m:r>
                        </m:num>
                        <m:den>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𝑥</m:t>
                          </m:r>
                        </m:den>
                      </m:f>
                      <m:r>
                        <a:rPr lang="en-US" altLang="zh-CN" b="0" i="1" smtClean="0">
                          <a:solidFill>
                            <a:srgbClr val="FF0000"/>
                          </a:solidFill>
                          <a:latin typeface="Cambria Math" panose="02040503050406030204" pitchFamily="18" charset="0"/>
                        </a:rPr>
                        <m:t>=−4</m:t>
                      </m:r>
                    </m:oMath>
                  </m:oMathPara>
                </a14:m>
                <a:endParaRPr lang="zh-CN" altLang="en-US" dirty="0">
                  <a:solidFill>
                    <a:srgbClr val="FF0000"/>
                  </a:solidFill>
                </a:endParaRPr>
              </a:p>
            </p:txBody>
          </p:sp>
        </mc:Choice>
        <mc:Fallback>
          <p:sp>
            <p:nvSpPr>
              <p:cNvPr id="18" name="文本框 17"/>
              <p:cNvSpPr txBox="1">
                <a:spLocks noRot="1" noChangeAspect="1" noMove="1" noResize="1" noEditPoints="1" noAdjustHandles="1" noChangeArrowheads="1" noChangeShapeType="1" noTextEdit="1"/>
              </p:cNvSpPr>
              <p:nvPr/>
            </p:nvSpPr>
            <p:spPr>
              <a:xfrm flipH="1">
                <a:off x="7065152" y="1224665"/>
                <a:ext cx="2389509" cy="665695"/>
              </a:xfrm>
              <a:prstGeom prst="rect">
                <a:avLst/>
              </a:prstGeom>
              <a:blipFill>
                <a:blip r:embed="rId9"/>
                <a:stretch>
                  <a:fillRect/>
                </a:stretch>
              </a:blipFill>
            </p:spPr>
            <p:txBody>
              <a:bodyPr/>
              <a:lstStyle/>
              <a:p>
                <a:r>
                  <a:rPr lang="zh-CN" altLang="en-US">
                    <a:noFill/>
                  </a:rPr>
                  <a:t> </a:t>
                </a:r>
              </a:p>
            </p:txBody>
          </p:sp>
        </mc:Fallback>
      </mc:AlternateContent>
      <p:sp>
        <p:nvSpPr>
          <p:cNvPr id="5" name="矩形 4"/>
          <p:cNvSpPr/>
          <p:nvPr/>
        </p:nvSpPr>
        <p:spPr>
          <a:xfrm>
            <a:off x="732182" y="2596702"/>
            <a:ext cx="4497196" cy="6688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32182" y="3836134"/>
            <a:ext cx="4497196" cy="6688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文本框 12"/>
              <p:cNvSpPr txBox="1"/>
              <p:nvPr/>
            </p:nvSpPr>
            <p:spPr>
              <a:xfrm>
                <a:off x="6699183" y="5034013"/>
                <a:ext cx="3426594" cy="85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num>
                        <m:den>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num>
                        <m:den>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𝑞</m:t>
                          </m:r>
                        </m:den>
                      </m:f>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𝑞</m:t>
                          </m:r>
                        </m:num>
                        <m:den>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den>
                      </m:f>
                    </m:oMath>
                  </m:oMathPara>
                </a14:m>
                <a:endParaRPr lang="zh-CN" altLang="en-US" sz="24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6699183" y="5034013"/>
                <a:ext cx="3426594" cy="857735"/>
              </a:xfrm>
              <a:prstGeom prst="rect">
                <a:avLst/>
              </a:prstGeom>
              <a:blipFill>
                <a:blip r:embed="rId10"/>
                <a:stretch>
                  <a:fillRect/>
                </a:stretch>
              </a:blipFill>
            </p:spPr>
            <p:txBody>
              <a:bodyPr/>
              <a:lstStyle/>
              <a:p>
                <a:r>
                  <a:rPr lang="zh-CN" altLang="en-US">
                    <a:noFill/>
                  </a:rPr>
                  <a:t> </a:t>
                </a:r>
              </a:p>
            </p:txBody>
          </p:sp>
        </mc:Fallback>
      </mc:AlternateContent>
      <p:sp>
        <p:nvSpPr>
          <p:cNvPr id="20" name="矩形 19"/>
          <p:cNvSpPr/>
          <p:nvPr/>
        </p:nvSpPr>
        <p:spPr>
          <a:xfrm>
            <a:off x="6699183" y="4886404"/>
            <a:ext cx="3426594" cy="11775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835753" y="6213345"/>
            <a:ext cx="1770466" cy="369332"/>
          </a:xfrm>
          <a:prstGeom prst="rect">
            <a:avLst/>
          </a:prstGeom>
          <a:noFill/>
        </p:spPr>
        <p:txBody>
          <a:bodyPr wrap="square" rtlCol="0">
            <a:spAutoFit/>
          </a:bodyPr>
          <a:lstStyle/>
          <a:p>
            <a:r>
              <a:rPr lang="en-US" altLang="zh-CN" b="1" dirty="0" smtClean="0"/>
              <a:t>Local gradient</a:t>
            </a:r>
            <a:endParaRPr lang="zh-CN" altLang="en-US" b="1" dirty="0"/>
          </a:p>
        </p:txBody>
      </p:sp>
      <p:cxnSp>
        <p:nvCxnSpPr>
          <p:cNvPr id="23" name="直接箭头连接符 22"/>
          <p:cNvCxnSpPr/>
          <p:nvPr/>
        </p:nvCxnSpPr>
        <p:spPr>
          <a:xfrm flipH="1" flipV="1">
            <a:off x="9100357" y="5965334"/>
            <a:ext cx="69043" cy="314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3900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BP</a:t>
            </a:r>
            <a:r>
              <a:rPr lang="zh-CN" altLang="en-US" dirty="0"/>
              <a:t>算法</a:t>
            </a:r>
          </a:p>
        </p:txBody>
      </p:sp>
      <p:sp>
        <p:nvSpPr>
          <p:cNvPr id="4" name="灯片编号占位符 3"/>
          <p:cNvSpPr>
            <a:spLocks noGrp="1"/>
          </p:cNvSpPr>
          <p:nvPr>
            <p:ph type="sldNum" sz="quarter" idx="12"/>
          </p:nvPr>
        </p:nvSpPr>
        <p:spPr/>
        <p:txBody>
          <a:bodyPr/>
          <a:lstStyle/>
          <a:p>
            <a:fld id="{E4FB8F30-D5FE-4CCB-ABB5-7A44322B684D}" type="slidenum">
              <a:rPr lang="zh-CN" altLang="en-US" smtClean="0"/>
              <a:t>35</a:t>
            </a:fld>
            <a:endParaRPr lang="zh-CN" altLang="en-US"/>
          </a:p>
        </p:txBody>
      </p:sp>
      <p:sp>
        <p:nvSpPr>
          <p:cNvPr id="6" name="Shape 1561"/>
          <p:cNvSpPr/>
          <p:nvPr/>
        </p:nvSpPr>
        <p:spPr>
          <a:xfrm>
            <a:off x="4173600" y="2062664"/>
            <a:ext cx="3879786" cy="4023726"/>
          </a:xfrm>
          <a:custGeom>
            <a:avLst/>
            <a:gdLst/>
            <a:ahLst/>
            <a:cxnLst/>
            <a:rect l="0" t="0" r="0" b="0"/>
            <a:pathLst>
              <a:path w="3494700" h="3494700">
                <a:moveTo>
                  <a:pt x="1747350" y="0"/>
                </a:moveTo>
                <a:cubicBezTo>
                  <a:pt x="2210776" y="0"/>
                  <a:pt x="2655222" y="184095"/>
                  <a:pt x="2982913" y="511787"/>
                </a:cubicBezTo>
                <a:cubicBezTo>
                  <a:pt x="3310605" y="839479"/>
                  <a:pt x="3494700" y="1283924"/>
                  <a:pt x="3494700" y="1747350"/>
                </a:cubicBezTo>
                <a:cubicBezTo>
                  <a:pt x="3494700" y="2712385"/>
                  <a:pt x="2712385" y="3494700"/>
                  <a:pt x="1747350" y="3494700"/>
                </a:cubicBezTo>
                <a:cubicBezTo>
                  <a:pt x="782315" y="3494700"/>
                  <a:pt x="0" y="2712385"/>
                  <a:pt x="0" y="1747350"/>
                </a:cubicBezTo>
                <a:cubicBezTo>
                  <a:pt x="0" y="782315"/>
                  <a:pt x="782315" y="0"/>
                  <a:pt x="1747350" y="0"/>
                </a:cubicBezTo>
                <a:close/>
              </a:path>
            </a:pathLst>
          </a:custGeom>
          <a:ln w="0" cap="flat">
            <a:miter lim="127000"/>
          </a:ln>
        </p:spPr>
        <p:style>
          <a:lnRef idx="0">
            <a:srgbClr val="000000">
              <a:alpha val="0"/>
            </a:srgbClr>
          </a:lnRef>
          <a:fillRef idx="1">
            <a:srgbClr val="F3F3F3"/>
          </a:fillRef>
          <a:effectRef idx="0">
            <a:scrgbClr r="0" g="0" b="0"/>
          </a:effectRef>
          <a:fontRef idx="none"/>
        </p:style>
        <p:txBody>
          <a:bodyPr/>
          <a:lstStyle/>
          <a:p>
            <a:endParaRPr lang="zh-CN" altLang="en-US"/>
          </a:p>
        </p:txBody>
      </p:sp>
      <p:sp>
        <p:nvSpPr>
          <p:cNvPr id="7" name="Shape 1562"/>
          <p:cNvSpPr/>
          <p:nvPr/>
        </p:nvSpPr>
        <p:spPr>
          <a:xfrm>
            <a:off x="4173600" y="2062664"/>
            <a:ext cx="3879786" cy="4023726"/>
          </a:xfrm>
          <a:custGeom>
            <a:avLst/>
            <a:gdLst/>
            <a:ahLst/>
            <a:cxnLst/>
            <a:rect l="0" t="0" r="0" b="0"/>
            <a:pathLst>
              <a:path w="3494700" h="3494700">
                <a:moveTo>
                  <a:pt x="0" y="1747350"/>
                </a:moveTo>
                <a:lnTo>
                  <a:pt x="0" y="1747350"/>
                </a:lnTo>
                <a:cubicBezTo>
                  <a:pt x="0" y="782315"/>
                  <a:pt x="782315" y="0"/>
                  <a:pt x="1747350" y="0"/>
                </a:cubicBezTo>
                <a:lnTo>
                  <a:pt x="1747350" y="0"/>
                </a:lnTo>
                <a:cubicBezTo>
                  <a:pt x="2210776" y="0"/>
                  <a:pt x="2655222" y="184095"/>
                  <a:pt x="2982913" y="511787"/>
                </a:cubicBezTo>
                <a:cubicBezTo>
                  <a:pt x="3310605" y="839479"/>
                  <a:pt x="3494700" y="1283924"/>
                  <a:pt x="3494700" y="1747350"/>
                </a:cubicBezTo>
                <a:lnTo>
                  <a:pt x="3494700" y="1747350"/>
                </a:lnTo>
                <a:cubicBezTo>
                  <a:pt x="3494700" y="2712385"/>
                  <a:pt x="2712385" y="3494700"/>
                  <a:pt x="1747350" y="3494700"/>
                </a:cubicBezTo>
                <a:lnTo>
                  <a:pt x="1747350" y="3494700"/>
                </a:lnTo>
                <a:cubicBezTo>
                  <a:pt x="782315" y="3494700"/>
                  <a:pt x="0" y="2712385"/>
                  <a:pt x="0" y="1747350"/>
                </a:cubicBezTo>
                <a:close/>
              </a:path>
            </a:pathLst>
          </a:custGeom>
          <a:ln w="19050" cap="flat">
            <a:round/>
          </a:ln>
        </p:spPr>
        <p:style>
          <a:lnRef idx="1">
            <a:srgbClr val="595959"/>
          </a:lnRef>
          <a:fillRef idx="0">
            <a:srgbClr val="000000">
              <a:alpha val="0"/>
            </a:srgbClr>
          </a:fillRef>
          <a:effectRef idx="0">
            <a:scrgbClr r="0" g="0" b="0"/>
          </a:effectRef>
          <a:fontRef idx="none"/>
        </p:style>
        <p:txBody>
          <a:bodyPr/>
          <a:lstStyle/>
          <a:p>
            <a:endParaRPr lang="zh-CN" altLang="en-US"/>
          </a:p>
        </p:txBody>
      </p:sp>
      <p:sp>
        <p:nvSpPr>
          <p:cNvPr id="8" name="Rectangle 1563"/>
          <p:cNvSpPr/>
          <p:nvPr/>
        </p:nvSpPr>
        <p:spPr>
          <a:xfrm>
            <a:off x="6019479" y="3690714"/>
            <a:ext cx="249330" cy="1042897"/>
          </a:xfrm>
          <a:prstGeom prst="rect">
            <a:avLst/>
          </a:prstGeom>
          <a:ln>
            <a:noFill/>
          </a:ln>
        </p:spPr>
        <p:txBody>
          <a:bodyPr vert="horz" lIns="0" tIns="0" rIns="0" bIns="0" rtlCol="0">
            <a:noAutofit/>
          </a:bodyPr>
          <a:lstStyle/>
          <a:p>
            <a:pPr>
              <a:lnSpc>
                <a:spcPct val="107000"/>
              </a:lnSpc>
              <a:spcAft>
                <a:spcPts val="800"/>
              </a:spcAft>
            </a:pPr>
            <a:r>
              <a:rPr lang="en-US" sz="4800" kern="100" dirty="0">
                <a:solidFill>
                  <a:srgbClr val="000000"/>
                </a:solidFill>
                <a:effectLst/>
                <a:latin typeface="Arial" panose="020B0604020202020204" pitchFamily="34" charset="0"/>
                <a:ea typeface="Arial" panose="020B0604020202020204" pitchFamily="34" charset="0"/>
                <a:cs typeface="Calibri" panose="020F0502020204030204" pitchFamily="34" charset="0"/>
              </a:rPr>
              <a:t>f</a:t>
            </a:r>
            <a:endParaRPr lang="zh-CN" sz="11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 name="Shape 1565"/>
          <p:cNvSpPr/>
          <p:nvPr/>
        </p:nvSpPr>
        <p:spPr>
          <a:xfrm>
            <a:off x="1648997" y="4961836"/>
            <a:ext cx="2555227" cy="894998"/>
          </a:xfrm>
          <a:custGeom>
            <a:avLst/>
            <a:gdLst/>
            <a:ahLst/>
            <a:cxnLst/>
            <a:rect l="0" t="0" r="0" b="0"/>
            <a:pathLst>
              <a:path w="2301609" h="777327">
                <a:moveTo>
                  <a:pt x="0" y="777327"/>
                </a:moveTo>
                <a:lnTo>
                  <a:pt x="2301609" y="0"/>
                </a:lnTo>
              </a:path>
            </a:pathLst>
          </a:custGeom>
          <a:ln w="19050" cap="flat">
            <a:round/>
          </a:ln>
        </p:spPr>
        <p:style>
          <a:lnRef idx="1">
            <a:srgbClr val="38761D"/>
          </a:lnRef>
          <a:fillRef idx="0">
            <a:srgbClr val="000000">
              <a:alpha val="0"/>
            </a:srgbClr>
          </a:fillRef>
          <a:effectRef idx="0">
            <a:scrgbClr r="0" g="0" b="0"/>
          </a:effectRef>
          <a:fontRef idx="none"/>
        </p:style>
        <p:txBody>
          <a:bodyPr/>
          <a:lstStyle/>
          <a:p>
            <a:endParaRPr lang="zh-CN" altLang="en-US"/>
          </a:p>
        </p:txBody>
      </p:sp>
      <p:sp>
        <p:nvSpPr>
          <p:cNvPr id="10" name="Shape 1566"/>
          <p:cNvSpPr/>
          <p:nvPr/>
        </p:nvSpPr>
        <p:spPr>
          <a:xfrm>
            <a:off x="4193046" y="4927512"/>
            <a:ext cx="102109" cy="68649"/>
          </a:xfrm>
          <a:custGeom>
            <a:avLst/>
            <a:gdLst/>
            <a:ahLst/>
            <a:cxnLst/>
            <a:rect l="0" t="0" r="0" b="0"/>
            <a:pathLst>
              <a:path w="91974" h="59623">
                <a:moveTo>
                  <a:pt x="0" y="0"/>
                </a:moveTo>
                <a:lnTo>
                  <a:pt x="91974" y="2149"/>
                </a:lnTo>
                <a:lnTo>
                  <a:pt x="20137" y="59623"/>
                </a:lnTo>
                <a:lnTo>
                  <a:pt x="0" y="0"/>
                </a:lnTo>
                <a:close/>
              </a:path>
            </a:pathLst>
          </a:custGeom>
          <a:ln w="19050" cap="flat">
            <a:miter lim="127000"/>
          </a:ln>
        </p:spPr>
        <p:style>
          <a:lnRef idx="1">
            <a:srgbClr val="38761D"/>
          </a:lnRef>
          <a:fillRef idx="1">
            <a:srgbClr val="38761D"/>
          </a:fillRef>
          <a:effectRef idx="0">
            <a:scrgbClr r="0" g="0" b="0"/>
          </a:effectRef>
          <a:fontRef idx="none"/>
        </p:style>
        <p:txBody>
          <a:bodyPr/>
          <a:lstStyle/>
          <a:p>
            <a:endParaRPr lang="zh-CN" altLang="en-US"/>
          </a:p>
        </p:txBody>
      </p:sp>
      <p:sp>
        <p:nvSpPr>
          <p:cNvPr id="11" name="Shape 1568"/>
          <p:cNvSpPr/>
          <p:nvPr/>
        </p:nvSpPr>
        <p:spPr>
          <a:xfrm>
            <a:off x="1967899" y="2035060"/>
            <a:ext cx="2319218" cy="1023403"/>
          </a:xfrm>
          <a:custGeom>
            <a:avLst/>
            <a:gdLst/>
            <a:ahLst/>
            <a:cxnLst/>
            <a:rect l="0" t="0" r="0" b="0"/>
            <a:pathLst>
              <a:path w="2089025" h="888849">
                <a:moveTo>
                  <a:pt x="0" y="0"/>
                </a:moveTo>
                <a:lnTo>
                  <a:pt x="2089025" y="888849"/>
                </a:lnTo>
              </a:path>
            </a:pathLst>
          </a:custGeom>
          <a:ln w="19050" cap="flat">
            <a:round/>
          </a:ln>
        </p:spPr>
        <p:style>
          <a:lnRef idx="1">
            <a:srgbClr val="38761D"/>
          </a:lnRef>
          <a:fillRef idx="0">
            <a:srgbClr val="000000">
              <a:alpha val="0"/>
            </a:srgbClr>
          </a:fillRef>
          <a:effectRef idx="0">
            <a:scrgbClr r="0" g="0" b="0"/>
          </a:effectRef>
          <a:fontRef idx="none"/>
        </p:style>
        <p:txBody>
          <a:bodyPr/>
          <a:lstStyle/>
          <a:p>
            <a:endParaRPr lang="zh-CN" altLang="en-US"/>
          </a:p>
        </p:txBody>
      </p:sp>
      <p:sp>
        <p:nvSpPr>
          <p:cNvPr id="12" name="Shape 1569"/>
          <p:cNvSpPr/>
          <p:nvPr/>
        </p:nvSpPr>
        <p:spPr>
          <a:xfrm>
            <a:off x="4273440" y="3025127"/>
            <a:ext cx="101992" cy="72308"/>
          </a:xfrm>
          <a:custGeom>
            <a:avLst/>
            <a:gdLst/>
            <a:ahLst/>
            <a:cxnLst/>
            <a:rect l="0" t="0" r="0" b="0"/>
            <a:pathLst>
              <a:path w="91869" h="62801">
                <a:moveTo>
                  <a:pt x="24639" y="0"/>
                </a:moveTo>
                <a:lnTo>
                  <a:pt x="91869" y="62801"/>
                </a:lnTo>
                <a:lnTo>
                  <a:pt x="0" y="57907"/>
                </a:lnTo>
                <a:lnTo>
                  <a:pt x="24639" y="0"/>
                </a:lnTo>
                <a:close/>
              </a:path>
            </a:pathLst>
          </a:custGeom>
          <a:ln w="19050" cap="flat">
            <a:miter lim="127000"/>
          </a:ln>
        </p:spPr>
        <p:style>
          <a:lnRef idx="1">
            <a:srgbClr val="38761D"/>
          </a:lnRef>
          <a:fillRef idx="1">
            <a:srgbClr val="38761D"/>
          </a:fillRef>
          <a:effectRef idx="0">
            <a:scrgbClr r="0" g="0" b="0"/>
          </a:effectRef>
          <a:fontRef idx="none"/>
        </p:style>
        <p:txBody>
          <a:bodyPr/>
          <a:lstStyle/>
          <a:p>
            <a:endParaRPr lang="zh-CN" altLang="en-US"/>
          </a:p>
        </p:txBody>
      </p:sp>
      <p:sp>
        <p:nvSpPr>
          <p:cNvPr id="13" name="Shape 1571"/>
          <p:cNvSpPr/>
          <p:nvPr/>
        </p:nvSpPr>
        <p:spPr>
          <a:xfrm>
            <a:off x="8053386" y="4074527"/>
            <a:ext cx="2398014" cy="0"/>
          </a:xfrm>
          <a:custGeom>
            <a:avLst/>
            <a:gdLst/>
            <a:ahLst/>
            <a:cxnLst/>
            <a:rect l="0" t="0" r="0" b="0"/>
            <a:pathLst>
              <a:path w="2160000">
                <a:moveTo>
                  <a:pt x="0" y="0"/>
                </a:moveTo>
                <a:lnTo>
                  <a:pt x="2160000" y="0"/>
                </a:lnTo>
              </a:path>
            </a:pathLst>
          </a:custGeom>
          <a:ln w="19050" cap="flat">
            <a:round/>
          </a:ln>
        </p:spPr>
        <p:style>
          <a:lnRef idx="1">
            <a:srgbClr val="38761D"/>
          </a:lnRef>
          <a:fillRef idx="0">
            <a:srgbClr val="000000">
              <a:alpha val="0"/>
            </a:srgbClr>
          </a:fillRef>
          <a:effectRef idx="0">
            <a:scrgbClr r="0" g="0" b="0"/>
          </a:effectRef>
          <a:fontRef idx="none"/>
        </p:style>
        <p:txBody>
          <a:bodyPr/>
          <a:lstStyle/>
          <a:p>
            <a:endParaRPr lang="zh-CN" altLang="en-US"/>
          </a:p>
        </p:txBody>
      </p:sp>
      <p:sp>
        <p:nvSpPr>
          <p:cNvPr id="14" name="Shape 1572"/>
          <p:cNvSpPr/>
          <p:nvPr/>
        </p:nvSpPr>
        <p:spPr>
          <a:xfrm>
            <a:off x="10451401" y="4038299"/>
            <a:ext cx="95977" cy="72457"/>
          </a:xfrm>
          <a:custGeom>
            <a:avLst/>
            <a:gdLst/>
            <a:ahLst/>
            <a:cxnLst/>
            <a:rect l="0" t="0" r="0" b="0"/>
            <a:pathLst>
              <a:path w="86451" h="62931">
                <a:moveTo>
                  <a:pt x="0" y="0"/>
                </a:moveTo>
                <a:lnTo>
                  <a:pt x="86451" y="31465"/>
                </a:lnTo>
                <a:lnTo>
                  <a:pt x="0" y="62931"/>
                </a:lnTo>
                <a:lnTo>
                  <a:pt x="0" y="0"/>
                </a:lnTo>
                <a:close/>
              </a:path>
            </a:pathLst>
          </a:custGeom>
          <a:ln w="19050" cap="flat">
            <a:miter lim="127000"/>
          </a:ln>
        </p:spPr>
        <p:style>
          <a:lnRef idx="1">
            <a:srgbClr val="38761D"/>
          </a:lnRef>
          <a:fillRef idx="1">
            <a:srgbClr val="38761D"/>
          </a:fillRef>
          <a:effectRef idx="0">
            <a:scrgbClr r="0" g="0" b="0"/>
          </a:effectRef>
          <a:fontRef idx="none"/>
        </p:style>
        <p:txBody>
          <a:bodyPr/>
          <a:lstStyle/>
          <a:p>
            <a:endParaRPr lang="zh-CN" altLang="en-US"/>
          </a:p>
        </p:txBody>
      </p:sp>
      <p:pic>
        <p:nvPicPr>
          <p:cNvPr id="15" name="Picture 1579"/>
          <p:cNvPicPr/>
          <p:nvPr/>
        </p:nvPicPr>
        <p:blipFill>
          <a:blip r:embed="rId2"/>
          <a:stretch>
            <a:fillRect/>
          </a:stretch>
        </p:blipFill>
        <p:spPr>
          <a:xfrm>
            <a:off x="2313100" y="5017421"/>
            <a:ext cx="327812" cy="416742"/>
          </a:xfrm>
          <a:prstGeom prst="rect">
            <a:avLst/>
          </a:prstGeom>
        </p:spPr>
      </p:pic>
      <p:sp>
        <p:nvSpPr>
          <p:cNvPr id="16" name="Shape 1580"/>
          <p:cNvSpPr/>
          <p:nvPr/>
        </p:nvSpPr>
        <p:spPr>
          <a:xfrm>
            <a:off x="2302526" y="5006454"/>
            <a:ext cx="348961" cy="438676"/>
          </a:xfrm>
          <a:custGeom>
            <a:avLst/>
            <a:gdLst/>
            <a:ahLst/>
            <a:cxnLst/>
            <a:rect l="0" t="0" r="0" b="0"/>
            <a:pathLst>
              <a:path w="314325" h="381000">
                <a:moveTo>
                  <a:pt x="0" y="0"/>
                </a:moveTo>
                <a:lnTo>
                  <a:pt x="314325" y="0"/>
                </a:lnTo>
                <a:lnTo>
                  <a:pt x="314325" y="381000"/>
                </a:lnTo>
                <a:lnTo>
                  <a:pt x="0" y="381000"/>
                </a:lnTo>
                <a:close/>
              </a:path>
            </a:pathLst>
          </a:custGeom>
          <a:ln w="19050" cap="flat">
            <a:round/>
          </a:ln>
        </p:spPr>
        <p:style>
          <a:lnRef idx="1">
            <a:srgbClr val="38761D"/>
          </a:lnRef>
          <a:fillRef idx="0">
            <a:srgbClr val="000000">
              <a:alpha val="0"/>
            </a:srgbClr>
          </a:fillRef>
          <a:effectRef idx="0">
            <a:scrgbClr r="0" g="0" b="0"/>
          </a:effectRef>
          <a:fontRef idx="none"/>
        </p:style>
        <p:txBody>
          <a:bodyPr/>
          <a:lstStyle/>
          <a:p>
            <a:endParaRPr lang="zh-CN" altLang="en-US"/>
          </a:p>
        </p:txBody>
      </p:sp>
      <p:pic>
        <p:nvPicPr>
          <p:cNvPr id="17" name="Picture 1583"/>
          <p:cNvPicPr/>
          <p:nvPr/>
        </p:nvPicPr>
        <p:blipFill>
          <a:blip r:embed="rId3"/>
          <a:stretch>
            <a:fillRect/>
          </a:stretch>
        </p:blipFill>
        <p:spPr>
          <a:xfrm>
            <a:off x="8913827" y="3517950"/>
            <a:ext cx="391259" cy="350940"/>
          </a:xfrm>
          <a:prstGeom prst="rect">
            <a:avLst/>
          </a:prstGeom>
        </p:spPr>
      </p:pic>
      <p:sp>
        <p:nvSpPr>
          <p:cNvPr id="18" name="Shape 1584"/>
          <p:cNvSpPr/>
          <p:nvPr/>
        </p:nvSpPr>
        <p:spPr>
          <a:xfrm>
            <a:off x="8903252" y="3506984"/>
            <a:ext cx="412408" cy="372874"/>
          </a:xfrm>
          <a:custGeom>
            <a:avLst/>
            <a:gdLst/>
            <a:ahLst/>
            <a:cxnLst/>
            <a:rect l="0" t="0" r="0" b="0"/>
            <a:pathLst>
              <a:path w="371475" h="323850">
                <a:moveTo>
                  <a:pt x="0" y="0"/>
                </a:moveTo>
                <a:lnTo>
                  <a:pt x="371475" y="0"/>
                </a:lnTo>
                <a:lnTo>
                  <a:pt x="371475" y="323850"/>
                </a:lnTo>
                <a:lnTo>
                  <a:pt x="0" y="323850"/>
                </a:lnTo>
                <a:close/>
              </a:path>
            </a:pathLst>
          </a:custGeom>
          <a:ln w="19050" cap="flat">
            <a:round/>
          </a:ln>
        </p:spPr>
        <p:style>
          <a:lnRef idx="1">
            <a:srgbClr val="38761D"/>
          </a:lnRef>
          <a:fillRef idx="0">
            <a:srgbClr val="000000">
              <a:alpha val="0"/>
            </a:srgbClr>
          </a:fillRef>
          <a:effectRef idx="0">
            <a:scrgbClr r="0" g="0" b="0"/>
          </a:effectRef>
          <a:fontRef idx="none"/>
        </p:style>
        <p:txBody>
          <a:bodyPr/>
          <a:lstStyle/>
          <a:p>
            <a:endParaRPr lang="zh-CN" altLang="en-US"/>
          </a:p>
        </p:txBody>
      </p:sp>
      <p:sp>
        <p:nvSpPr>
          <p:cNvPr id="19" name="Shape 1586"/>
          <p:cNvSpPr/>
          <p:nvPr/>
        </p:nvSpPr>
        <p:spPr>
          <a:xfrm>
            <a:off x="8180518" y="4295045"/>
            <a:ext cx="2344391" cy="0"/>
          </a:xfrm>
          <a:custGeom>
            <a:avLst/>
            <a:gdLst/>
            <a:ahLst/>
            <a:cxnLst/>
            <a:rect l="0" t="0" r="0" b="0"/>
            <a:pathLst>
              <a:path w="2111700">
                <a:moveTo>
                  <a:pt x="2111700" y="0"/>
                </a:moveTo>
                <a:lnTo>
                  <a:pt x="0" y="0"/>
                </a:lnTo>
              </a:path>
            </a:pathLst>
          </a:custGeom>
          <a:ln w="19050"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0" name="Shape 1587"/>
          <p:cNvSpPr/>
          <p:nvPr/>
        </p:nvSpPr>
        <p:spPr>
          <a:xfrm>
            <a:off x="8084540" y="4258817"/>
            <a:ext cx="95977" cy="72457"/>
          </a:xfrm>
          <a:custGeom>
            <a:avLst/>
            <a:gdLst/>
            <a:ahLst/>
            <a:cxnLst/>
            <a:rect l="0" t="0" r="0" b="0"/>
            <a:pathLst>
              <a:path w="86451" h="62931">
                <a:moveTo>
                  <a:pt x="86451" y="0"/>
                </a:moveTo>
                <a:lnTo>
                  <a:pt x="86451" y="62931"/>
                </a:lnTo>
                <a:lnTo>
                  <a:pt x="0" y="31465"/>
                </a:lnTo>
                <a:lnTo>
                  <a:pt x="86451" y="0"/>
                </a:lnTo>
                <a:close/>
              </a:path>
            </a:pathLst>
          </a:custGeom>
          <a:ln w="19050" cap="flat">
            <a:miter lim="127000"/>
          </a:ln>
        </p:spPr>
        <p:style>
          <a:lnRef idx="1">
            <a:srgbClr val="FF0000"/>
          </a:lnRef>
          <a:fillRef idx="1">
            <a:srgbClr val="FF0000"/>
          </a:fillRef>
          <a:effectRef idx="0">
            <a:scrgbClr r="0" g="0" b="0"/>
          </a:effectRef>
          <a:fontRef idx="none"/>
        </p:style>
        <p:txBody>
          <a:bodyPr/>
          <a:lstStyle/>
          <a:p>
            <a:endParaRPr lang="zh-CN" altLang="en-US"/>
          </a:p>
        </p:txBody>
      </p:sp>
      <p:pic>
        <p:nvPicPr>
          <p:cNvPr id="21" name="Picture 1590"/>
          <p:cNvPicPr/>
          <p:nvPr/>
        </p:nvPicPr>
        <p:blipFill>
          <a:blip r:embed="rId4"/>
          <a:stretch>
            <a:fillRect/>
          </a:stretch>
        </p:blipFill>
        <p:spPr>
          <a:xfrm>
            <a:off x="8823957" y="4435010"/>
            <a:ext cx="571027" cy="778649"/>
          </a:xfrm>
          <a:prstGeom prst="rect">
            <a:avLst/>
          </a:prstGeom>
        </p:spPr>
      </p:pic>
      <p:sp>
        <p:nvSpPr>
          <p:cNvPr id="22" name="Shape 1591"/>
          <p:cNvSpPr/>
          <p:nvPr/>
        </p:nvSpPr>
        <p:spPr>
          <a:xfrm>
            <a:off x="8813382" y="4424044"/>
            <a:ext cx="592176" cy="800583"/>
          </a:xfrm>
          <a:custGeom>
            <a:avLst/>
            <a:gdLst/>
            <a:ahLst/>
            <a:cxnLst/>
            <a:rect l="0" t="0" r="0" b="0"/>
            <a:pathLst>
              <a:path w="533400" h="695325">
                <a:moveTo>
                  <a:pt x="0" y="0"/>
                </a:moveTo>
                <a:lnTo>
                  <a:pt x="533400" y="0"/>
                </a:lnTo>
                <a:lnTo>
                  <a:pt x="533400" y="695325"/>
                </a:lnTo>
                <a:lnTo>
                  <a:pt x="0" y="695325"/>
                </a:lnTo>
                <a:close/>
              </a:path>
            </a:pathLst>
          </a:custGeom>
          <a:ln w="19050"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pic>
        <p:nvPicPr>
          <p:cNvPr id="23" name="Picture 1594"/>
          <p:cNvPicPr/>
          <p:nvPr/>
        </p:nvPicPr>
        <p:blipFill>
          <a:blip r:embed="rId5"/>
          <a:stretch>
            <a:fillRect/>
          </a:stretch>
        </p:blipFill>
        <p:spPr>
          <a:xfrm>
            <a:off x="4642725" y="2978803"/>
            <a:ext cx="539303" cy="734782"/>
          </a:xfrm>
          <a:prstGeom prst="rect">
            <a:avLst/>
          </a:prstGeom>
        </p:spPr>
      </p:pic>
      <p:sp>
        <p:nvSpPr>
          <p:cNvPr id="24" name="Shape 1595"/>
          <p:cNvSpPr/>
          <p:nvPr/>
        </p:nvSpPr>
        <p:spPr>
          <a:xfrm>
            <a:off x="4632150" y="2967836"/>
            <a:ext cx="560452" cy="756715"/>
          </a:xfrm>
          <a:custGeom>
            <a:avLst/>
            <a:gdLst/>
            <a:ahLst/>
            <a:cxnLst/>
            <a:rect l="0" t="0" r="0" b="0"/>
            <a:pathLst>
              <a:path w="504825" h="657225">
                <a:moveTo>
                  <a:pt x="0" y="0"/>
                </a:moveTo>
                <a:lnTo>
                  <a:pt x="504825" y="0"/>
                </a:lnTo>
                <a:lnTo>
                  <a:pt x="504825" y="657225"/>
                </a:lnTo>
                <a:lnTo>
                  <a:pt x="0" y="657225"/>
                </a:lnTo>
                <a:close/>
              </a:path>
            </a:pathLst>
          </a:custGeom>
          <a:ln w="19050"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pic>
        <p:nvPicPr>
          <p:cNvPr id="25" name="Picture 1598"/>
          <p:cNvPicPr/>
          <p:nvPr/>
        </p:nvPicPr>
        <p:blipFill>
          <a:blip r:embed="rId6"/>
          <a:stretch>
            <a:fillRect/>
          </a:stretch>
        </p:blipFill>
        <p:spPr>
          <a:xfrm>
            <a:off x="4642725" y="4363452"/>
            <a:ext cx="454707" cy="811550"/>
          </a:xfrm>
          <a:prstGeom prst="rect">
            <a:avLst/>
          </a:prstGeom>
        </p:spPr>
      </p:pic>
      <p:sp>
        <p:nvSpPr>
          <p:cNvPr id="26" name="Shape 1599"/>
          <p:cNvSpPr/>
          <p:nvPr/>
        </p:nvSpPr>
        <p:spPr>
          <a:xfrm>
            <a:off x="4632150" y="4352485"/>
            <a:ext cx="475856" cy="833484"/>
          </a:xfrm>
          <a:custGeom>
            <a:avLst/>
            <a:gdLst/>
            <a:ahLst/>
            <a:cxnLst/>
            <a:rect l="0" t="0" r="0" b="0"/>
            <a:pathLst>
              <a:path w="428625" h="723900">
                <a:moveTo>
                  <a:pt x="0" y="0"/>
                </a:moveTo>
                <a:lnTo>
                  <a:pt x="428625" y="0"/>
                </a:lnTo>
                <a:lnTo>
                  <a:pt x="428625" y="723900"/>
                </a:lnTo>
                <a:lnTo>
                  <a:pt x="0" y="723900"/>
                </a:lnTo>
                <a:close/>
              </a:path>
            </a:pathLst>
          </a:custGeom>
          <a:ln w="19050"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7" name="Rectangle 1601"/>
          <p:cNvSpPr/>
          <p:nvPr/>
        </p:nvSpPr>
        <p:spPr>
          <a:xfrm>
            <a:off x="5344630" y="2635085"/>
            <a:ext cx="2231480" cy="391086"/>
          </a:xfrm>
          <a:prstGeom prst="rect">
            <a:avLst/>
          </a:prstGeom>
          <a:ln>
            <a:noFill/>
          </a:ln>
        </p:spPr>
        <p:txBody>
          <a:bodyPr vert="horz" lIns="0" tIns="0" rIns="0" bIns="0" rtlCol="0">
            <a:noAutofit/>
          </a:bodyPr>
          <a:lstStyle/>
          <a:p>
            <a:pPr>
              <a:lnSpc>
                <a:spcPct val="107000"/>
              </a:lnSpc>
              <a:spcAft>
                <a:spcPts val="800"/>
              </a:spcAft>
            </a:pPr>
            <a:r>
              <a:rPr lang="en-US" sz="1800" kern="100">
                <a:solidFill>
                  <a:srgbClr val="FF0000"/>
                </a:solidFill>
                <a:effectLst/>
                <a:latin typeface="Arial" panose="020B0604020202020204" pitchFamily="34" charset="0"/>
                <a:ea typeface="Arial" panose="020B0604020202020204" pitchFamily="34" charset="0"/>
                <a:cs typeface="Calibri" panose="020F0502020204030204" pitchFamily="34" charset="0"/>
              </a:rPr>
              <a:t>“local gradient”</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28" name="Picture 1604"/>
          <p:cNvPicPr/>
          <p:nvPr/>
        </p:nvPicPr>
        <p:blipFill>
          <a:blip r:embed="rId7"/>
          <a:stretch>
            <a:fillRect/>
          </a:stretch>
        </p:blipFill>
        <p:spPr>
          <a:xfrm rot="1599976">
            <a:off x="1818190" y="2790235"/>
            <a:ext cx="2241810" cy="833484"/>
          </a:xfrm>
          <a:prstGeom prst="rect">
            <a:avLst/>
          </a:prstGeom>
        </p:spPr>
      </p:pic>
      <p:sp>
        <p:nvSpPr>
          <p:cNvPr id="29" name="Shape 1606"/>
          <p:cNvSpPr/>
          <p:nvPr/>
        </p:nvSpPr>
        <p:spPr>
          <a:xfrm>
            <a:off x="1740660" y="2346814"/>
            <a:ext cx="900587" cy="959214"/>
          </a:xfrm>
          <a:custGeom>
            <a:avLst/>
            <a:gdLst/>
            <a:ahLst/>
            <a:cxnLst/>
            <a:rect l="0" t="0" r="0" b="0"/>
            <a:pathLst>
              <a:path w="811200" h="833100">
                <a:moveTo>
                  <a:pt x="281400" y="0"/>
                </a:moveTo>
                <a:lnTo>
                  <a:pt x="811200" y="260400"/>
                </a:lnTo>
                <a:lnTo>
                  <a:pt x="529800" y="833100"/>
                </a:lnTo>
                <a:lnTo>
                  <a:pt x="0" y="572700"/>
                </a:lnTo>
                <a:close/>
              </a:path>
            </a:pathLst>
          </a:custGeom>
          <a:ln w="19050"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30" name="Shape 1608"/>
          <p:cNvSpPr/>
          <p:nvPr/>
        </p:nvSpPr>
        <p:spPr>
          <a:xfrm>
            <a:off x="2039381" y="2245809"/>
            <a:ext cx="2275879" cy="1020623"/>
          </a:xfrm>
          <a:custGeom>
            <a:avLst/>
            <a:gdLst/>
            <a:ahLst/>
            <a:cxnLst/>
            <a:rect l="0" t="0" r="0" b="0"/>
            <a:pathLst>
              <a:path w="2049988" h="886435">
                <a:moveTo>
                  <a:pt x="2049988" y="886435"/>
                </a:moveTo>
                <a:lnTo>
                  <a:pt x="0" y="0"/>
                </a:lnTo>
              </a:path>
            </a:pathLst>
          </a:custGeom>
          <a:ln w="19050"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31" name="Shape 1609"/>
          <p:cNvSpPr/>
          <p:nvPr/>
        </p:nvSpPr>
        <p:spPr>
          <a:xfrm>
            <a:off x="1951288" y="2206302"/>
            <a:ext cx="101959" cy="72759"/>
          </a:xfrm>
          <a:custGeom>
            <a:avLst/>
            <a:gdLst/>
            <a:ahLst/>
            <a:cxnLst/>
            <a:rect l="0" t="0" r="0" b="0"/>
            <a:pathLst>
              <a:path w="91839" h="63193">
                <a:moveTo>
                  <a:pt x="0" y="0"/>
                </a:moveTo>
                <a:lnTo>
                  <a:pt x="91839" y="5431"/>
                </a:lnTo>
                <a:lnTo>
                  <a:pt x="66862" y="63193"/>
                </a:lnTo>
                <a:lnTo>
                  <a:pt x="0" y="0"/>
                </a:lnTo>
                <a:close/>
              </a:path>
            </a:pathLst>
          </a:custGeom>
          <a:ln w="19050" cap="flat">
            <a:miter lim="127000"/>
          </a:ln>
        </p:spPr>
        <p:style>
          <a:lnRef idx="1">
            <a:srgbClr val="FF0000"/>
          </a:lnRef>
          <a:fillRef idx="1">
            <a:srgbClr val="FF0000"/>
          </a:fillRef>
          <a:effectRef idx="0">
            <a:scrgbClr r="0" g="0" b="0"/>
          </a:effectRef>
          <a:fontRef idx="none"/>
        </p:style>
        <p:txBody>
          <a:bodyPr/>
          <a:lstStyle/>
          <a:p>
            <a:endParaRPr lang="zh-CN" altLang="en-US"/>
          </a:p>
        </p:txBody>
      </p:sp>
      <p:sp>
        <p:nvSpPr>
          <p:cNvPr id="32" name="Rectangle 1611"/>
          <p:cNvSpPr/>
          <p:nvPr/>
        </p:nvSpPr>
        <p:spPr>
          <a:xfrm>
            <a:off x="8416892" y="5695279"/>
            <a:ext cx="2159058" cy="608357"/>
          </a:xfrm>
          <a:prstGeom prst="rect">
            <a:avLst/>
          </a:prstGeom>
          <a:ln>
            <a:noFill/>
          </a:ln>
        </p:spPr>
        <p:txBody>
          <a:bodyPr vert="horz" lIns="0" tIns="0" rIns="0" bIns="0" rtlCol="0">
            <a:noAutofit/>
          </a:bodyPr>
          <a:lstStyle/>
          <a:p>
            <a:pPr>
              <a:lnSpc>
                <a:spcPct val="107000"/>
              </a:lnSpc>
              <a:spcAft>
                <a:spcPts val="800"/>
              </a:spcAft>
            </a:pPr>
            <a:r>
              <a:rPr lang="en-US" sz="2800" kern="100">
                <a:solidFill>
                  <a:srgbClr val="FF0000"/>
                </a:solidFill>
                <a:effectLst/>
                <a:latin typeface="Arial" panose="020B0604020202020204" pitchFamily="34" charset="0"/>
                <a:ea typeface="Arial" panose="020B0604020202020204" pitchFamily="34" charset="0"/>
                <a:cs typeface="Calibri" panose="020F0502020204030204" pitchFamily="34" charset="0"/>
              </a:rPr>
              <a:t>gradients</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grpSp>
        <p:nvGrpSpPr>
          <p:cNvPr id="35" name="Group 30076"/>
          <p:cNvGrpSpPr/>
          <p:nvPr/>
        </p:nvGrpSpPr>
        <p:grpSpPr>
          <a:xfrm>
            <a:off x="2567620" y="1919803"/>
            <a:ext cx="371475" cy="323850"/>
            <a:chOff x="0" y="0"/>
            <a:chExt cx="371475" cy="323850"/>
          </a:xfrm>
        </p:grpSpPr>
        <p:pic>
          <p:nvPicPr>
            <p:cNvPr id="36" name="Picture 30077"/>
            <p:cNvPicPr/>
            <p:nvPr/>
          </p:nvPicPr>
          <p:blipFill>
            <a:blip r:embed="rId8"/>
            <a:stretch>
              <a:fillRect/>
            </a:stretch>
          </p:blipFill>
          <p:spPr>
            <a:xfrm>
              <a:off x="9525" y="9525"/>
              <a:ext cx="352425" cy="304800"/>
            </a:xfrm>
            <a:prstGeom prst="rect">
              <a:avLst/>
            </a:prstGeom>
          </p:spPr>
        </p:pic>
        <p:sp>
          <p:nvSpPr>
            <p:cNvPr id="37" name="Shape 30078"/>
            <p:cNvSpPr/>
            <p:nvPr/>
          </p:nvSpPr>
          <p:spPr>
            <a:xfrm>
              <a:off x="0" y="0"/>
              <a:ext cx="371475" cy="323850"/>
            </a:xfrm>
            <a:custGeom>
              <a:avLst/>
              <a:gdLst/>
              <a:ahLst/>
              <a:cxnLst/>
              <a:rect l="0" t="0" r="0" b="0"/>
              <a:pathLst>
                <a:path w="371475" h="323850">
                  <a:moveTo>
                    <a:pt x="0" y="0"/>
                  </a:moveTo>
                  <a:lnTo>
                    <a:pt x="371475" y="0"/>
                  </a:lnTo>
                  <a:lnTo>
                    <a:pt x="371475" y="323850"/>
                  </a:lnTo>
                  <a:lnTo>
                    <a:pt x="0" y="323850"/>
                  </a:lnTo>
                  <a:close/>
                </a:path>
              </a:pathLst>
            </a:custGeom>
            <a:ln w="19050" cap="flat">
              <a:round/>
            </a:ln>
          </p:spPr>
          <p:style>
            <a:lnRef idx="1">
              <a:srgbClr val="38761D"/>
            </a:lnRef>
            <a:fillRef idx="0">
              <a:srgbClr val="000000">
                <a:alpha val="0"/>
              </a:srgbClr>
            </a:fillRef>
            <a:effectRef idx="0">
              <a:scrgbClr r="0" g="0" b="0"/>
            </a:effectRef>
            <a:fontRef idx="none"/>
          </p:style>
          <p:txBody>
            <a:bodyPr/>
            <a:lstStyle/>
            <a:p>
              <a:endParaRPr lang="zh-CN" altLang="en-US"/>
            </a:p>
          </p:txBody>
        </p:sp>
      </p:grpSp>
      <p:sp>
        <p:nvSpPr>
          <p:cNvPr id="40" name="Shape 1750"/>
          <p:cNvSpPr/>
          <p:nvPr/>
        </p:nvSpPr>
        <p:spPr>
          <a:xfrm>
            <a:off x="1160111" y="1329838"/>
            <a:ext cx="1118235" cy="1123950"/>
          </a:xfrm>
          <a:custGeom>
            <a:avLst/>
            <a:gdLst/>
            <a:ahLst/>
            <a:cxnLst/>
            <a:rect l="0" t="0" r="0" b="0"/>
            <a:pathLst>
              <a:path w="1118273" h="1124454">
                <a:moveTo>
                  <a:pt x="0" y="0"/>
                </a:moveTo>
                <a:lnTo>
                  <a:pt x="1118273" y="0"/>
                </a:lnTo>
                <a:lnTo>
                  <a:pt x="1065185" y="145047"/>
                </a:lnTo>
                <a:cubicBezTo>
                  <a:pt x="888343" y="563148"/>
                  <a:pt x="553398" y="898093"/>
                  <a:pt x="135297" y="1074935"/>
                </a:cubicBezTo>
                <a:lnTo>
                  <a:pt x="0" y="1124454"/>
                </a:lnTo>
                <a:lnTo>
                  <a:pt x="0" y="0"/>
                </a:lnTo>
                <a:close/>
              </a:path>
            </a:pathLst>
          </a:custGeom>
          <a:ln w="0" cap="flat">
            <a:miter lim="127000"/>
          </a:ln>
        </p:spPr>
        <p:style>
          <a:lnRef idx="0">
            <a:srgbClr val="000000">
              <a:alpha val="0"/>
            </a:srgbClr>
          </a:lnRef>
          <a:fillRef idx="1">
            <a:srgbClr val="F3F3F3"/>
          </a:fillRef>
          <a:effectRef idx="0">
            <a:scrgbClr r="0" g="0" b="0"/>
          </a:effectRef>
          <a:fontRef idx="none"/>
        </p:style>
        <p:txBody>
          <a:bodyPr/>
          <a:lstStyle/>
          <a:p>
            <a:endParaRPr lang="zh-CN" altLang="en-US"/>
          </a:p>
        </p:txBody>
      </p:sp>
      <p:sp>
        <p:nvSpPr>
          <p:cNvPr id="41" name="Shape 1751"/>
          <p:cNvSpPr/>
          <p:nvPr/>
        </p:nvSpPr>
        <p:spPr>
          <a:xfrm>
            <a:off x="1160111" y="1329838"/>
            <a:ext cx="1118235" cy="1123950"/>
          </a:xfrm>
          <a:custGeom>
            <a:avLst/>
            <a:gdLst/>
            <a:ahLst/>
            <a:cxnLst/>
            <a:rect l="0" t="0" r="0" b="0"/>
            <a:pathLst>
              <a:path w="1118273" h="1124454">
                <a:moveTo>
                  <a:pt x="0" y="1124454"/>
                </a:moveTo>
                <a:lnTo>
                  <a:pt x="135297" y="1074935"/>
                </a:lnTo>
                <a:cubicBezTo>
                  <a:pt x="553398" y="898093"/>
                  <a:pt x="888343" y="563148"/>
                  <a:pt x="1065185" y="145047"/>
                </a:cubicBezTo>
                <a:lnTo>
                  <a:pt x="1118273" y="0"/>
                </a:lnTo>
              </a:path>
            </a:pathLst>
          </a:custGeom>
          <a:ln w="19050" cap="flat">
            <a:round/>
          </a:ln>
        </p:spPr>
        <p:style>
          <a:lnRef idx="1">
            <a:srgbClr val="595959"/>
          </a:lnRef>
          <a:fillRef idx="0">
            <a:srgbClr val="000000">
              <a:alpha val="0"/>
            </a:srgbClr>
          </a:fillRef>
          <a:effectRef idx="0">
            <a:scrgbClr r="0" g="0" b="0"/>
          </a:effectRef>
          <a:fontRef idx="none"/>
        </p:style>
        <p:txBody>
          <a:bodyPr/>
          <a:lstStyle/>
          <a:p>
            <a:endParaRPr lang="zh-CN" altLang="en-US"/>
          </a:p>
        </p:txBody>
      </p:sp>
      <p:pic>
        <p:nvPicPr>
          <p:cNvPr id="42" name="Picture 1747"/>
          <p:cNvPicPr/>
          <p:nvPr/>
        </p:nvPicPr>
        <p:blipFill>
          <a:blip r:embed="rId9"/>
          <a:stretch>
            <a:fillRect/>
          </a:stretch>
        </p:blipFill>
        <p:spPr>
          <a:xfrm rot="20479250">
            <a:off x="2385581" y="5441424"/>
            <a:ext cx="2009140" cy="714375"/>
          </a:xfrm>
          <a:prstGeom prst="rect">
            <a:avLst/>
          </a:prstGeom>
        </p:spPr>
      </p:pic>
      <p:grpSp>
        <p:nvGrpSpPr>
          <p:cNvPr id="45" name="组合 44"/>
          <p:cNvGrpSpPr/>
          <p:nvPr/>
        </p:nvGrpSpPr>
        <p:grpSpPr>
          <a:xfrm>
            <a:off x="1955040" y="5015977"/>
            <a:ext cx="2399139" cy="826987"/>
            <a:chOff x="1882552" y="5054074"/>
            <a:chExt cx="2399139" cy="826987"/>
          </a:xfrm>
        </p:grpSpPr>
        <p:sp>
          <p:nvSpPr>
            <p:cNvPr id="43" name="Shape 1758"/>
            <p:cNvSpPr/>
            <p:nvPr/>
          </p:nvSpPr>
          <p:spPr>
            <a:xfrm>
              <a:off x="1972196" y="5054074"/>
              <a:ext cx="2309495" cy="795655"/>
            </a:xfrm>
            <a:custGeom>
              <a:avLst/>
              <a:gdLst/>
              <a:ahLst/>
              <a:cxnLst/>
              <a:rect l="0" t="0" r="0" b="0"/>
              <a:pathLst>
                <a:path w="2309636" h="795863">
                  <a:moveTo>
                    <a:pt x="2309636" y="0"/>
                  </a:moveTo>
                  <a:lnTo>
                    <a:pt x="0" y="795863"/>
                  </a:lnTo>
                </a:path>
              </a:pathLst>
            </a:custGeom>
            <a:ln w="19050"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44" name="Shape 1759"/>
            <p:cNvSpPr/>
            <p:nvPr/>
          </p:nvSpPr>
          <p:spPr>
            <a:xfrm>
              <a:off x="1882552" y="5822006"/>
              <a:ext cx="91440" cy="59055"/>
            </a:xfrm>
            <a:custGeom>
              <a:avLst/>
              <a:gdLst/>
              <a:ahLst/>
              <a:cxnLst/>
              <a:rect l="0" t="0" r="0" b="0"/>
              <a:pathLst>
                <a:path w="91985" h="59498">
                  <a:moveTo>
                    <a:pt x="71483" y="0"/>
                  </a:moveTo>
                  <a:lnTo>
                    <a:pt x="91985" y="59498"/>
                  </a:lnTo>
                  <a:lnTo>
                    <a:pt x="0" y="57913"/>
                  </a:lnTo>
                  <a:lnTo>
                    <a:pt x="71483" y="0"/>
                  </a:lnTo>
                  <a:close/>
                </a:path>
              </a:pathLst>
            </a:custGeom>
            <a:ln w="19050" cap="flat">
              <a:miter lim="127000"/>
            </a:ln>
          </p:spPr>
          <p:style>
            <a:lnRef idx="1">
              <a:srgbClr val="FF0000"/>
            </a:lnRef>
            <a:fillRef idx="1">
              <a:srgbClr val="FF0000"/>
            </a:fillRef>
            <a:effectRef idx="0">
              <a:scrgbClr r="0" g="0" b="0"/>
            </a:effectRef>
            <a:fontRef idx="none"/>
          </p:style>
          <p:txBody>
            <a:bodyPr/>
            <a:lstStyle/>
            <a:p>
              <a:endParaRPr lang="zh-CN" altLang="en-US"/>
            </a:p>
          </p:txBody>
        </p:sp>
      </p:grpSp>
    </p:spTree>
    <p:extLst>
      <p:ext uri="{BB962C8B-B14F-4D97-AF65-F5344CB8AC3E}">
        <p14:creationId xmlns:p14="http://schemas.microsoft.com/office/powerpoint/2010/main" val="42740358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BP</a:t>
            </a:r>
            <a:r>
              <a:rPr lang="zh-CN" altLang="en-US" dirty="0" smtClean="0"/>
              <a:t>算法</a:t>
            </a:r>
            <a:r>
              <a:rPr lang="en-US" altLang="zh-CN" dirty="0" smtClean="0"/>
              <a:t>-</a:t>
            </a:r>
            <a:r>
              <a:rPr lang="zh-CN" altLang="en-US" kern="100" dirty="0" smtClean="0">
                <a:solidFill>
                  <a:srgbClr val="000000"/>
                </a:solidFill>
                <a:latin typeface="Arial" panose="020B0604020202020204" pitchFamily="34" charset="0"/>
                <a:ea typeface="Calibri" panose="020F0502020204030204" pitchFamily="34" charset="0"/>
                <a:cs typeface="Calibri" panose="020F0502020204030204" pitchFamily="34" charset="0"/>
              </a:rPr>
              <a:t>梯度向量化</a:t>
            </a:r>
            <a:endParaRPr lang="zh-CN" altLang="en-US" dirty="0"/>
          </a:p>
        </p:txBody>
      </p:sp>
      <p:sp>
        <p:nvSpPr>
          <p:cNvPr id="4" name="灯片编号占位符 3"/>
          <p:cNvSpPr>
            <a:spLocks noGrp="1"/>
          </p:cNvSpPr>
          <p:nvPr>
            <p:ph type="sldNum" sz="quarter" idx="12"/>
          </p:nvPr>
        </p:nvSpPr>
        <p:spPr/>
        <p:txBody>
          <a:bodyPr/>
          <a:lstStyle/>
          <a:p>
            <a:fld id="{E4FB8F30-D5FE-4CCB-ABB5-7A44322B684D}" type="slidenum">
              <a:rPr lang="zh-CN" altLang="en-US" smtClean="0"/>
              <a:t>36</a:t>
            </a:fld>
            <a:endParaRPr lang="zh-CN" altLang="en-US"/>
          </a:p>
        </p:txBody>
      </p:sp>
      <p:sp>
        <p:nvSpPr>
          <p:cNvPr id="6" name="Shape 2766"/>
          <p:cNvSpPr/>
          <p:nvPr/>
        </p:nvSpPr>
        <p:spPr>
          <a:xfrm>
            <a:off x="4052511" y="2565078"/>
            <a:ext cx="3770413" cy="4030456"/>
          </a:xfrm>
          <a:custGeom>
            <a:avLst/>
            <a:gdLst/>
            <a:ahLst/>
            <a:cxnLst/>
            <a:rect l="0" t="0" r="0" b="0"/>
            <a:pathLst>
              <a:path w="3494700" h="3494700">
                <a:moveTo>
                  <a:pt x="1747350" y="0"/>
                </a:moveTo>
                <a:cubicBezTo>
                  <a:pt x="2210776" y="0"/>
                  <a:pt x="2655222" y="184095"/>
                  <a:pt x="2982913" y="511787"/>
                </a:cubicBezTo>
                <a:cubicBezTo>
                  <a:pt x="3310605" y="839479"/>
                  <a:pt x="3494700" y="1283924"/>
                  <a:pt x="3494700" y="1747350"/>
                </a:cubicBezTo>
                <a:cubicBezTo>
                  <a:pt x="3494700" y="2712385"/>
                  <a:pt x="2712385" y="3494700"/>
                  <a:pt x="1747350" y="3494700"/>
                </a:cubicBezTo>
                <a:cubicBezTo>
                  <a:pt x="782315" y="3494700"/>
                  <a:pt x="0" y="2712385"/>
                  <a:pt x="0" y="1747350"/>
                </a:cubicBezTo>
                <a:cubicBezTo>
                  <a:pt x="0" y="782315"/>
                  <a:pt x="782315" y="0"/>
                  <a:pt x="1747350" y="0"/>
                </a:cubicBezTo>
                <a:close/>
              </a:path>
            </a:pathLst>
          </a:custGeom>
          <a:ln w="0" cap="flat">
            <a:miter lim="127000"/>
          </a:ln>
        </p:spPr>
        <p:style>
          <a:lnRef idx="0">
            <a:srgbClr val="000000">
              <a:alpha val="0"/>
            </a:srgbClr>
          </a:lnRef>
          <a:fillRef idx="1">
            <a:srgbClr val="F3F3F3"/>
          </a:fillRef>
          <a:effectRef idx="0">
            <a:scrgbClr r="0" g="0" b="0"/>
          </a:effectRef>
          <a:fontRef idx="none"/>
        </p:style>
        <p:txBody>
          <a:bodyPr/>
          <a:lstStyle/>
          <a:p>
            <a:endParaRPr lang="zh-CN" altLang="en-US"/>
          </a:p>
        </p:txBody>
      </p:sp>
      <p:sp>
        <p:nvSpPr>
          <p:cNvPr id="7" name="Shape 2767"/>
          <p:cNvSpPr/>
          <p:nvPr/>
        </p:nvSpPr>
        <p:spPr>
          <a:xfrm>
            <a:off x="4052511" y="2565078"/>
            <a:ext cx="3770413" cy="4030456"/>
          </a:xfrm>
          <a:custGeom>
            <a:avLst/>
            <a:gdLst/>
            <a:ahLst/>
            <a:cxnLst/>
            <a:rect l="0" t="0" r="0" b="0"/>
            <a:pathLst>
              <a:path w="3494700" h="3494700">
                <a:moveTo>
                  <a:pt x="0" y="1747350"/>
                </a:moveTo>
                <a:lnTo>
                  <a:pt x="0" y="1747350"/>
                </a:lnTo>
                <a:cubicBezTo>
                  <a:pt x="0" y="782315"/>
                  <a:pt x="782315" y="0"/>
                  <a:pt x="1747350" y="0"/>
                </a:cubicBezTo>
                <a:lnTo>
                  <a:pt x="1747350" y="0"/>
                </a:lnTo>
                <a:cubicBezTo>
                  <a:pt x="2210776" y="0"/>
                  <a:pt x="2655222" y="184095"/>
                  <a:pt x="2982913" y="511787"/>
                </a:cubicBezTo>
                <a:cubicBezTo>
                  <a:pt x="3310605" y="839479"/>
                  <a:pt x="3494700" y="1283924"/>
                  <a:pt x="3494700" y="1747350"/>
                </a:cubicBezTo>
                <a:lnTo>
                  <a:pt x="3494700" y="1747350"/>
                </a:lnTo>
                <a:cubicBezTo>
                  <a:pt x="3494700" y="2712385"/>
                  <a:pt x="2712385" y="3494700"/>
                  <a:pt x="1747350" y="3494700"/>
                </a:cubicBezTo>
                <a:lnTo>
                  <a:pt x="1747350" y="3494700"/>
                </a:lnTo>
                <a:cubicBezTo>
                  <a:pt x="782315" y="3494700"/>
                  <a:pt x="0" y="2712385"/>
                  <a:pt x="0" y="1747350"/>
                </a:cubicBezTo>
                <a:close/>
              </a:path>
            </a:pathLst>
          </a:custGeom>
          <a:ln w="19050" cap="flat">
            <a:round/>
          </a:ln>
        </p:spPr>
        <p:style>
          <a:lnRef idx="1">
            <a:srgbClr val="595959"/>
          </a:lnRef>
          <a:fillRef idx="0">
            <a:srgbClr val="000000">
              <a:alpha val="0"/>
            </a:srgbClr>
          </a:fillRef>
          <a:effectRef idx="0">
            <a:scrgbClr r="0" g="0" b="0"/>
          </a:effectRef>
          <a:fontRef idx="none"/>
        </p:style>
        <p:txBody>
          <a:bodyPr/>
          <a:lstStyle/>
          <a:p>
            <a:endParaRPr lang="zh-CN" altLang="en-US"/>
          </a:p>
        </p:txBody>
      </p:sp>
      <p:sp>
        <p:nvSpPr>
          <p:cNvPr id="8" name="Rectangle 2768"/>
          <p:cNvSpPr/>
          <p:nvPr/>
        </p:nvSpPr>
        <p:spPr>
          <a:xfrm>
            <a:off x="5846354" y="4195849"/>
            <a:ext cx="242301" cy="1044641"/>
          </a:xfrm>
          <a:prstGeom prst="rect">
            <a:avLst/>
          </a:prstGeom>
          <a:ln>
            <a:noFill/>
          </a:ln>
        </p:spPr>
        <p:txBody>
          <a:bodyPr vert="horz" lIns="0" tIns="0" rIns="0" bIns="0" rtlCol="0">
            <a:noAutofit/>
          </a:bodyPr>
          <a:lstStyle/>
          <a:p>
            <a:pPr>
              <a:lnSpc>
                <a:spcPct val="107000"/>
              </a:lnSpc>
              <a:spcAft>
                <a:spcPts val="800"/>
              </a:spcAft>
            </a:pPr>
            <a:r>
              <a:rPr lang="en-US" sz="4800" kern="100">
                <a:solidFill>
                  <a:srgbClr val="000000"/>
                </a:solidFill>
                <a:effectLst/>
                <a:latin typeface="Arial" panose="020B0604020202020204" pitchFamily="34" charset="0"/>
                <a:ea typeface="Arial" panose="020B0604020202020204" pitchFamily="34" charset="0"/>
                <a:cs typeface="Calibri" panose="020F0502020204030204" pitchFamily="34" charset="0"/>
              </a:rPr>
              <a:t>f</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 name="Shape 2770"/>
          <p:cNvSpPr/>
          <p:nvPr/>
        </p:nvSpPr>
        <p:spPr>
          <a:xfrm>
            <a:off x="1599077" y="5469098"/>
            <a:ext cx="2483194" cy="896495"/>
          </a:xfrm>
          <a:custGeom>
            <a:avLst/>
            <a:gdLst/>
            <a:ahLst/>
            <a:cxnLst/>
            <a:rect l="0" t="0" r="0" b="0"/>
            <a:pathLst>
              <a:path w="2301609" h="777327">
                <a:moveTo>
                  <a:pt x="0" y="777327"/>
                </a:moveTo>
                <a:lnTo>
                  <a:pt x="2301609" y="0"/>
                </a:lnTo>
              </a:path>
            </a:pathLst>
          </a:custGeom>
          <a:ln w="19050" cap="flat">
            <a:round/>
          </a:ln>
        </p:spPr>
        <p:style>
          <a:lnRef idx="1">
            <a:srgbClr val="38761D"/>
          </a:lnRef>
          <a:fillRef idx="0">
            <a:srgbClr val="000000">
              <a:alpha val="0"/>
            </a:srgbClr>
          </a:fillRef>
          <a:effectRef idx="0">
            <a:scrgbClr r="0" g="0" b="0"/>
          </a:effectRef>
          <a:fontRef idx="none"/>
        </p:style>
        <p:txBody>
          <a:bodyPr/>
          <a:lstStyle/>
          <a:p>
            <a:endParaRPr lang="zh-CN" altLang="en-US"/>
          </a:p>
        </p:txBody>
      </p:sp>
      <p:sp>
        <p:nvSpPr>
          <p:cNvPr id="10" name="Shape 2771"/>
          <p:cNvSpPr/>
          <p:nvPr/>
        </p:nvSpPr>
        <p:spPr>
          <a:xfrm>
            <a:off x="4071409" y="5434717"/>
            <a:ext cx="99230" cy="68762"/>
          </a:xfrm>
          <a:custGeom>
            <a:avLst/>
            <a:gdLst/>
            <a:ahLst/>
            <a:cxnLst/>
            <a:rect l="0" t="0" r="0" b="0"/>
            <a:pathLst>
              <a:path w="91974" h="59622">
                <a:moveTo>
                  <a:pt x="0" y="0"/>
                </a:moveTo>
                <a:lnTo>
                  <a:pt x="91974" y="2149"/>
                </a:lnTo>
                <a:lnTo>
                  <a:pt x="20137" y="59622"/>
                </a:lnTo>
                <a:lnTo>
                  <a:pt x="0" y="0"/>
                </a:lnTo>
                <a:close/>
              </a:path>
            </a:pathLst>
          </a:custGeom>
          <a:ln w="19050" cap="flat">
            <a:miter lim="127000"/>
          </a:ln>
        </p:spPr>
        <p:style>
          <a:lnRef idx="1">
            <a:srgbClr val="38761D"/>
          </a:lnRef>
          <a:fillRef idx="1">
            <a:srgbClr val="38761D"/>
          </a:fillRef>
          <a:effectRef idx="0">
            <a:scrgbClr r="0" g="0" b="0"/>
          </a:effectRef>
          <a:fontRef idx="none"/>
        </p:style>
        <p:txBody>
          <a:bodyPr/>
          <a:lstStyle/>
          <a:p>
            <a:endParaRPr lang="zh-CN" altLang="en-US"/>
          </a:p>
        </p:txBody>
      </p:sp>
      <p:sp>
        <p:nvSpPr>
          <p:cNvPr id="11" name="Shape 2773"/>
          <p:cNvSpPr/>
          <p:nvPr/>
        </p:nvSpPr>
        <p:spPr>
          <a:xfrm>
            <a:off x="1908990" y="2537427"/>
            <a:ext cx="2253838" cy="1025114"/>
          </a:xfrm>
          <a:custGeom>
            <a:avLst/>
            <a:gdLst/>
            <a:ahLst/>
            <a:cxnLst/>
            <a:rect l="0" t="0" r="0" b="0"/>
            <a:pathLst>
              <a:path w="2089025" h="888849">
                <a:moveTo>
                  <a:pt x="0" y="0"/>
                </a:moveTo>
                <a:lnTo>
                  <a:pt x="2089025" y="888849"/>
                </a:lnTo>
              </a:path>
            </a:pathLst>
          </a:custGeom>
          <a:ln w="19050" cap="flat">
            <a:round/>
          </a:ln>
        </p:spPr>
        <p:style>
          <a:lnRef idx="1">
            <a:srgbClr val="38761D"/>
          </a:lnRef>
          <a:fillRef idx="0">
            <a:srgbClr val="000000">
              <a:alpha val="0"/>
            </a:srgbClr>
          </a:fillRef>
          <a:effectRef idx="0">
            <a:scrgbClr r="0" g="0" b="0"/>
          </a:effectRef>
          <a:fontRef idx="none"/>
        </p:style>
        <p:txBody>
          <a:bodyPr/>
          <a:lstStyle/>
          <a:p>
            <a:endParaRPr lang="zh-CN" altLang="en-US"/>
          </a:p>
        </p:txBody>
      </p:sp>
      <p:sp>
        <p:nvSpPr>
          <p:cNvPr id="12" name="Shape 2774"/>
          <p:cNvSpPr/>
          <p:nvPr/>
        </p:nvSpPr>
        <p:spPr>
          <a:xfrm>
            <a:off x="4149536" y="3529149"/>
            <a:ext cx="99117" cy="72429"/>
          </a:xfrm>
          <a:custGeom>
            <a:avLst/>
            <a:gdLst/>
            <a:ahLst/>
            <a:cxnLst/>
            <a:rect l="0" t="0" r="0" b="0"/>
            <a:pathLst>
              <a:path w="91869" h="62801">
                <a:moveTo>
                  <a:pt x="24639" y="0"/>
                </a:moveTo>
                <a:lnTo>
                  <a:pt x="91869" y="62801"/>
                </a:lnTo>
                <a:lnTo>
                  <a:pt x="0" y="57907"/>
                </a:lnTo>
                <a:lnTo>
                  <a:pt x="24639" y="0"/>
                </a:lnTo>
                <a:close/>
              </a:path>
            </a:pathLst>
          </a:custGeom>
          <a:ln w="19050" cap="flat">
            <a:miter lim="127000"/>
          </a:ln>
        </p:spPr>
        <p:style>
          <a:lnRef idx="1">
            <a:srgbClr val="38761D"/>
          </a:lnRef>
          <a:fillRef idx="1">
            <a:srgbClr val="38761D"/>
          </a:fillRef>
          <a:effectRef idx="0">
            <a:scrgbClr r="0" g="0" b="0"/>
          </a:effectRef>
          <a:fontRef idx="none"/>
        </p:style>
        <p:txBody>
          <a:bodyPr/>
          <a:lstStyle/>
          <a:p>
            <a:endParaRPr lang="zh-CN" altLang="en-US"/>
          </a:p>
        </p:txBody>
      </p:sp>
      <p:sp>
        <p:nvSpPr>
          <p:cNvPr id="13" name="Shape 2776"/>
          <p:cNvSpPr/>
          <p:nvPr/>
        </p:nvSpPr>
        <p:spPr>
          <a:xfrm>
            <a:off x="7822924" y="4580306"/>
            <a:ext cx="2330413" cy="0"/>
          </a:xfrm>
          <a:custGeom>
            <a:avLst/>
            <a:gdLst/>
            <a:ahLst/>
            <a:cxnLst/>
            <a:rect l="0" t="0" r="0" b="0"/>
            <a:pathLst>
              <a:path w="2160000">
                <a:moveTo>
                  <a:pt x="0" y="0"/>
                </a:moveTo>
                <a:lnTo>
                  <a:pt x="2160000" y="0"/>
                </a:lnTo>
              </a:path>
            </a:pathLst>
          </a:custGeom>
          <a:ln w="19050" cap="flat">
            <a:round/>
          </a:ln>
        </p:spPr>
        <p:style>
          <a:lnRef idx="1">
            <a:srgbClr val="38761D"/>
          </a:lnRef>
          <a:fillRef idx="0">
            <a:srgbClr val="000000">
              <a:alpha val="0"/>
            </a:srgbClr>
          </a:fillRef>
          <a:effectRef idx="0">
            <a:scrgbClr r="0" g="0" b="0"/>
          </a:effectRef>
          <a:fontRef idx="none"/>
        </p:style>
        <p:txBody>
          <a:bodyPr/>
          <a:lstStyle/>
          <a:p>
            <a:endParaRPr lang="zh-CN" altLang="en-US"/>
          </a:p>
        </p:txBody>
      </p:sp>
      <p:sp>
        <p:nvSpPr>
          <p:cNvPr id="14" name="Shape 2777"/>
          <p:cNvSpPr/>
          <p:nvPr/>
        </p:nvSpPr>
        <p:spPr>
          <a:xfrm>
            <a:off x="10153338" y="4544016"/>
            <a:ext cx="93272" cy="72579"/>
          </a:xfrm>
          <a:custGeom>
            <a:avLst/>
            <a:gdLst/>
            <a:ahLst/>
            <a:cxnLst/>
            <a:rect l="0" t="0" r="0" b="0"/>
            <a:pathLst>
              <a:path w="86451" h="62931">
                <a:moveTo>
                  <a:pt x="0" y="0"/>
                </a:moveTo>
                <a:lnTo>
                  <a:pt x="86451" y="31465"/>
                </a:lnTo>
                <a:lnTo>
                  <a:pt x="0" y="62931"/>
                </a:lnTo>
                <a:lnTo>
                  <a:pt x="0" y="0"/>
                </a:lnTo>
                <a:close/>
              </a:path>
            </a:pathLst>
          </a:custGeom>
          <a:ln w="19050" cap="flat">
            <a:miter lim="127000"/>
          </a:ln>
        </p:spPr>
        <p:style>
          <a:lnRef idx="1">
            <a:srgbClr val="38761D"/>
          </a:lnRef>
          <a:fillRef idx="1">
            <a:srgbClr val="38761D"/>
          </a:fillRef>
          <a:effectRef idx="0">
            <a:scrgbClr r="0" g="0" b="0"/>
          </a:effectRef>
          <a:fontRef idx="none"/>
        </p:style>
        <p:txBody>
          <a:bodyPr/>
          <a:lstStyle/>
          <a:p>
            <a:endParaRPr lang="zh-CN" altLang="en-US"/>
          </a:p>
        </p:txBody>
      </p:sp>
      <p:pic>
        <p:nvPicPr>
          <p:cNvPr id="15" name="Picture 2780"/>
          <p:cNvPicPr/>
          <p:nvPr/>
        </p:nvPicPr>
        <p:blipFill>
          <a:blip r:embed="rId2"/>
          <a:stretch>
            <a:fillRect/>
          </a:stretch>
        </p:blipFill>
        <p:spPr>
          <a:xfrm>
            <a:off x="2330933" y="2263316"/>
            <a:ext cx="380229" cy="351527"/>
          </a:xfrm>
          <a:prstGeom prst="rect">
            <a:avLst/>
          </a:prstGeom>
        </p:spPr>
      </p:pic>
      <p:sp>
        <p:nvSpPr>
          <p:cNvPr id="16" name="Shape 2781"/>
          <p:cNvSpPr/>
          <p:nvPr/>
        </p:nvSpPr>
        <p:spPr>
          <a:xfrm>
            <a:off x="2320656" y="2252330"/>
            <a:ext cx="400782" cy="373498"/>
          </a:xfrm>
          <a:custGeom>
            <a:avLst/>
            <a:gdLst/>
            <a:ahLst/>
            <a:cxnLst/>
            <a:rect l="0" t="0" r="0" b="0"/>
            <a:pathLst>
              <a:path w="371475" h="323850">
                <a:moveTo>
                  <a:pt x="0" y="0"/>
                </a:moveTo>
                <a:lnTo>
                  <a:pt x="371475" y="0"/>
                </a:lnTo>
                <a:lnTo>
                  <a:pt x="371475" y="323850"/>
                </a:lnTo>
                <a:lnTo>
                  <a:pt x="0" y="323850"/>
                </a:lnTo>
                <a:close/>
              </a:path>
            </a:pathLst>
          </a:custGeom>
          <a:ln w="19050" cap="flat">
            <a:round/>
          </a:ln>
        </p:spPr>
        <p:style>
          <a:lnRef idx="1">
            <a:srgbClr val="38761D"/>
          </a:lnRef>
          <a:fillRef idx="0">
            <a:srgbClr val="000000">
              <a:alpha val="0"/>
            </a:srgbClr>
          </a:fillRef>
          <a:effectRef idx="0">
            <a:scrgbClr r="0" g="0" b="0"/>
          </a:effectRef>
          <a:fontRef idx="none"/>
        </p:style>
        <p:txBody>
          <a:bodyPr/>
          <a:lstStyle/>
          <a:p>
            <a:endParaRPr lang="zh-CN" altLang="en-US"/>
          </a:p>
        </p:txBody>
      </p:sp>
      <p:pic>
        <p:nvPicPr>
          <p:cNvPr id="17" name="Picture 2784"/>
          <p:cNvPicPr/>
          <p:nvPr/>
        </p:nvPicPr>
        <p:blipFill>
          <a:blip r:embed="rId3"/>
          <a:stretch>
            <a:fillRect/>
          </a:stretch>
        </p:blipFill>
        <p:spPr>
          <a:xfrm>
            <a:off x="2244458" y="5524777"/>
            <a:ext cx="318571" cy="417439"/>
          </a:xfrm>
          <a:prstGeom prst="rect">
            <a:avLst/>
          </a:prstGeom>
        </p:spPr>
      </p:pic>
      <p:sp>
        <p:nvSpPr>
          <p:cNvPr id="18" name="Shape 2785"/>
          <p:cNvSpPr/>
          <p:nvPr/>
        </p:nvSpPr>
        <p:spPr>
          <a:xfrm>
            <a:off x="2234182" y="5513791"/>
            <a:ext cx="339124" cy="439409"/>
          </a:xfrm>
          <a:custGeom>
            <a:avLst/>
            <a:gdLst/>
            <a:ahLst/>
            <a:cxnLst/>
            <a:rect l="0" t="0" r="0" b="0"/>
            <a:pathLst>
              <a:path w="314325" h="381000">
                <a:moveTo>
                  <a:pt x="0" y="0"/>
                </a:moveTo>
                <a:lnTo>
                  <a:pt x="314325" y="0"/>
                </a:lnTo>
                <a:lnTo>
                  <a:pt x="314325" y="381000"/>
                </a:lnTo>
                <a:lnTo>
                  <a:pt x="0" y="381000"/>
                </a:lnTo>
                <a:close/>
              </a:path>
            </a:pathLst>
          </a:custGeom>
          <a:ln w="19050" cap="flat">
            <a:round/>
          </a:ln>
        </p:spPr>
        <p:style>
          <a:lnRef idx="1">
            <a:srgbClr val="38761D"/>
          </a:lnRef>
          <a:fillRef idx="0">
            <a:srgbClr val="000000">
              <a:alpha val="0"/>
            </a:srgbClr>
          </a:fillRef>
          <a:effectRef idx="0">
            <a:scrgbClr r="0" g="0" b="0"/>
          </a:effectRef>
          <a:fontRef idx="none"/>
        </p:style>
        <p:txBody>
          <a:bodyPr/>
          <a:lstStyle/>
          <a:p>
            <a:endParaRPr lang="zh-CN" altLang="en-US"/>
          </a:p>
        </p:txBody>
      </p:sp>
      <p:pic>
        <p:nvPicPr>
          <p:cNvPr id="19" name="Picture 2788"/>
          <p:cNvPicPr/>
          <p:nvPr/>
        </p:nvPicPr>
        <p:blipFill>
          <a:blip r:embed="rId4"/>
          <a:stretch>
            <a:fillRect/>
          </a:stretch>
        </p:blipFill>
        <p:spPr>
          <a:xfrm>
            <a:off x="8659109" y="4022798"/>
            <a:ext cx="380229" cy="351527"/>
          </a:xfrm>
          <a:prstGeom prst="rect">
            <a:avLst/>
          </a:prstGeom>
        </p:spPr>
      </p:pic>
      <p:sp>
        <p:nvSpPr>
          <p:cNvPr id="20" name="Shape 2789"/>
          <p:cNvSpPr/>
          <p:nvPr/>
        </p:nvSpPr>
        <p:spPr>
          <a:xfrm>
            <a:off x="8648832" y="4011813"/>
            <a:ext cx="400782" cy="373498"/>
          </a:xfrm>
          <a:custGeom>
            <a:avLst/>
            <a:gdLst/>
            <a:ahLst/>
            <a:cxnLst/>
            <a:rect l="0" t="0" r="0" b="0"/>
            <a:pathLst>
              <a:path w="371475" h="323850">
                <a:moveTo>
                  <a:pt x="0" y="0"/>
                </a:moveTo>
                <a:lnTo>
                  <a:pt x="371475" y="0"/>
                </a:lnTo>
                <a:lnTo>
                  <a:pt x="371475" y="323850"/>
                </a:lnTo>
                <a:lnTo>
                  <a:pt x="0" y="323850"/>
                </a:lnTo>
                <a:close/>
              </a:path>
            </a:pathLst>
          </a:custGeom>
          <a:ln w="19050" cap="flat">
            <a:round/>
          </a:ln>
        </p:spPr>
        <p:style>
          <a:lnRef idx="1">
            <a:srgbClr val="38761D"/>
          </a:lnRef>
          <a:fillRef idx="0">
            <a:srgbClr val="000000">
              <a:alpha val="0"/>
            </a:srgbClr>
          </a:fillRef>
          <a:effectRef idx="0">
            <a:scrgbClr r="0" g="0" b="0"/>
          </a:effectRef>
          <a:fontRef idx="none"/>
        </p:style>
        <p:txBody>
          <a:bodyPr/>
          <a:lstStyle/>
          <a:p>
            <a:endParaRPr lang="zh-CN" altLang="en-US"/>
          </a:p>
        </p:txBody>
      </p:sp>
      <p:pic>
        <p:nvPicPr>
          <p:cNvPr id="21" name="Picture 2792"/>
          <p:cNvPicPr/>
          <p:nvPr/>
        </p:nvPicPr>
        <p:blipFill>
          <a:blip r:embed="rId5"/>
          <a:stretch>
            <a:fillRect/>
          </a:stretch>
        </p:blipFill>
        <p:spPr>
          <a:xfrm>
            <a:off x="4508411" y="3482748"/>
            <a:ext cx="524100" cy="736011"/>
          </a:xfrm>
          <a:prstGeom prst="rect">
            <a:avLst/>
          </a:prstGeom>
        </p:spPr>
      </p:pic>
      <p:sp>
        <p:nvSpPr>
          <p:cNvPr id="22" name="Shape 2793"/>
          <p:cNvSpPr/>
          <p:nvPr/>
        </p:nvSpPr>
        <p:spPr>
          <a:xfrm>
            <a:off x="4498134" y="3471763"/>
            <a:ext cx="544653" cy="757981"/>
          </a:xfrm>
          <a:custGeom>
            <a:avLst/>
            <a:gdLst/>
            <a:ahLst/>
            <a:cxnLst/>
            <a:rect l="0" t="0" r="0" b="0"/>
            <a:pathLst>
              <a:path w="504825" h="657225">
                <a:moveTo>
                  <a:pt x="0" y="0"/>
                </a:moveTo>
                <a:lnTo>
                  <a:pt x="504825" y="0"/>
                </a:lnTo>
                <a:lnTo>
                  <a:pt x="504825" y="657225"/>
                </a:lnTo>
                <a:lnTo>
                  <a:pt x="0" y="657225"/>
                </a:lnTo>
                <a:close/>
              </a:path>
            </a:pathLst>
          </a:custGeom>
          <a:ln w="19050"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pic>
        <p:nvPicPr>
          <p:cNvPr id="23" name="Picture 2796"/>
          <p:cNvPicPr/>
          <p:nvPr/>
        </p:nvPicPr>
        <p:blipFill>
          <a:blip r:embed="rId6"/>
          <a:stretch>
            <a:fillRect/>
          </a:stretch>
        </p:blipFill>
        <p:spPr>
          <a:xfrm>
            <a:off x="4508411" y="4869713"/>
            <a:ext cx="441888" cy="812907"/>
          </a:xfrm>
          <a:prstGeom prst="rect">
            <a:avLst/>
          </a:prstGeom>
        </p:spPr>
      </p:pic>
      <p:sp>
        <p:nvSpPr>
          <p:cNvPr id="24" name="Shape 2797"/>
          <p:cNvSpPr/>
          <p:nvPr/>
        </p:nvSpPr>
        <p:spPr>
          <a:xfrm>
            <a:off x="4498134" y="4858728"/>
            <a:ext cx="462441" cy="834878"/>
          </a:xfrm>
          <a:custGeom>
            <a:avLst/>
            <a:gdLst/>
            <a:ahLst/>
            <a:cxnLst/>
            <a:rect l="0" t="0" r="0" b="0"/>
            <a:pathLst>
              <a:path w="428625" h="723900">
                <a:moveTo>
                  <a:pt x="0" y="0"/>
                </a:moveTo>
                <a:lnTo>
                  <a:pt x="428625" y="0"/>
                </a:lnTo>
                <a:lnTo>
                  <a:pt x="428625" y="723900"/>
                </a:lnTo>
                <a:lnTo>
                  <a:pt x="0" y="723900"/>
                </a:lnTo>
                <a:close/>
              </a:path>
            </a:pathLst>
          </a:custGeom>
          <a:ln w="19050"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25" name="Rectangle 2799"/>
          <p:cNvSpPr/>
          <p:nvPr/>
        </p:nvSpPr>
        <p:spPr>
          <a:xfrm>
            <a:off x="5190529" y="3138455"/>
            <a:ext cx="2168574" cy="391740"/>
          </a:xfrm>
          <a:prstGeom prst="rect">
            <a:avLst/>
          </a:prstGeom>
          <a:ln>
            <a:noFill/>
          </a:ln>
        </p:spPr>
        <p:txBody>
          <a:bodyPr vert="horz" lIns="0" tIns="0" rIns="0" bIns="0" rtlCol="0">
            <a:noAutofit/>
          </a:bodyPr>
          <a:lstStyle/>
          <a:p>
            <a:pPr>
              <a:lnSpc>
                <a:spcPct val="107000"/>
              </a:lnSpc>
              <a:spcAft>
                <a:spcPts val="800"/>
              </a:spcAft>
            </a:pPr>
            <a:r>
              <a:rPr lang="en-US" sz="1800" kern="100">
                <a:solidFill>
                  <a:srgbClr val="FF0000"/>
                </a:solidFill>
                <a:effectLst/>
                <a:latin typeface="Arial" panose="020B0604020202020204" pitchFamily="34" charset="0"/>
                <a:ea typeface="Arial" panose="020B0604020202020204" pitchFamily="34" charset="0"/>
                <a:cs typeface="Calibri" panose="020F0502020204030204" pitchFamily="34" charset="0"/>
              </a:rPr>
              <a:t>“local gradient”</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6" name="Shape 2801"/>
          <p:cNvSpPr/>
          <p:nvPr/>
        </p:nvSpPr>
        <p:spPr>
          <a:xfrm>
            <a:off x="5154673" y="3366020"/>
            <a:ext cx="3165985" cy="466725"/>
          </a:xfrm>
          <a:custGeom>
            <a:avLst/>
            <a:gdLst/>
            <a:ahLst/>
            <a:cxnLst/>
            <a:rect l="0" t="0" r="0" b="0"/>
            <a:pathLst>
              <a:path w="2934471" h="404685">
                <a:moveTo>
                  <a:pt x="2934471" y="0"/>
                </a:moveTo>
                <a:lnTo>
                  <a:pt x="0" y="404685"/>
                </a:lnTo>
              </a:path>
            </a:pathLst>
          </a:custGeom>
          <a:ln w="19050" cap="flat">
            <a:round/>
          </a:ln>
        </p:spPr>
        <p:style>
          <a:lnRef idx="1">
            <a:srgbClr val="0000FF"/>
          </a:lnRef>
          <a:fillRef idx="0">
            <a:srgbClr val="000000">
              <a:alpha val="0"/>
            </a:srgbClr>
          </a:fillRef>
          <a:effectRef idx="0">
            <a:scrgbClr r="0" g="0" b="0"/>
          </a:effectRef>
          <a:fontRef idx="none"/>
        </p:style>
        <p:txBody>
          <a:bodyPr/>
          <a:lstStyle/>
          <a:p>
            <a:endParaRPr lang="zh-CN" altLang="en-US"/>
          </a:p>
        </p:txBody>
      </p:sp>
      <p:sp>
        <p:nvSpPr>
          <p:cNvPr id="27" name="Shape 2802"/>
          <p:cNvSpPr/>
          <p:nvPr/>
        </p:nvSpPr>
        <p:spPr>
          <a:xfrm>
            <a:off x="5062277" y="3796795"/>
            <a:ext cx="97034" cy="71898"/>
          </a:xfrm>
          <a:custGeom>
            <a:avLst/>
            <a:gdLst/>
            <a:ahLst/>
            <a:cxnLst/>
            <a:rect l="0" t="0" r="0" b="0"/>
            <a:pathLst>
              <a:path w="89938" h="62341">
                <a:moveTo>
                  <a:pt x="81341" y="0"/>
                </a:moveTo>
                <a:lnTo>
                  <a:pt x="89938" y="62341"/>
                </a:lnTo>
                <a:lnTo>
                  <a:pt x="0" y="42981"/>
                </a:lnTo>
                <a:lnTo>
                  <a:pt x="81341" y="0"/>
                </a:lnTo>
                <a:close/>
              </a:path>
            </a:pathLst>
          </a:custGeom>
          <a:ln w="19050" cap="flat">
            <a:miter lim="127000"/>
          </a:ln>
        </p:spPr>
        <p:style>
          <a:lnRef idx="1">
            <a:srgbClr val="0000FF"/>
          </a:lnRef>
          <a:fillRef idx="1">
            <a:srgbClr val="0000FF"/>
          </a:fillRef>
          <a:effectRef idx="0">
            <a:scrgbClr r="0" g="0" b="0"/>
          </a:effectRef>
          <a:fontRef idx="none"/>
        </p:style>
        <p:txBody>
          <a:bodyPr/>
          <a:lstStyle/>
          <a:p>
            <a:endParaRPr lang="zh-CN" altLang="en-US"/>
          </a:p>
        </p:txBody>
      </p:sp>
      <p:sp>
        <p:nvSpPr>
          <p:cNvPr id="29" name="Rectangle 2805"/>
          <p:cNvSpPr/>
          <p:nvPr/>
        </p:nvSpPr>
        <p:spPr>
          <a:xfrm>
            <a:off x="8413054" y="3112832"/>
            <a:ext cx="2495614" cy="391740"/>
          </a:xfrm>
          <a:prstGeom prst="rect">
            <a:avLst/>
          </a:prstGeom>
          <a:ln>
            <a:noFill/>
          </a:ln>
        </p:spPr>
        <p:txBody>
          <a:bodyPr vert="horz" lIns="0" tIns="0" rIns="0" bIns="0" rtlCol="0">
            <a:noAutofit/>
          </a:bodyPr>
          <a:lstStyle/>
          <a:p>
            <a:pPr>
              <a:lnSpc>
                <a:spcPct val="107000"/>
              </a:lnSpc>
              <a:spcAft>
                <a:spcPts val="800"/>
              </a:spcAft>
            </a:pPr>
            <a:r>
              <a:rPr lang="en-US" sz="1800" b="1" kern="100" dirty="0">
                <a:solidFill>
                  <a:srgbClr val="0000FF"/>
                </a:solidFill>
                <a:effectLst/>
                <a:latin typeface="Arial" panose="020B0604020202020204" pitchFamily="34" charset="0"/>
                <a:ea typeface="Arial" panose="020B0604020202020204" pitchFamily="34" charset="0"/>
                <a:cs typeface="Calibri" panose="020F0502020204030204" pitchFamily="34" charset="0"/>
              </a:rPr>
              <a:t>Jacobian </a:t>
            </a:r>
            <a:r>
              <a:rPr lang="zh-CN" altLang="en-US" sz="1800" b="1" kern="100" dirty="0" smtClean="0">
                <a:solidFill>
                  <a:srgbClr val="0000FF"/>
                </a:solidFill>
                <a:effectLst/>
                <a:latin typeface="Arial" panose="020B0604020202020204" pitchFamily="34" charset="0"/>
                <a:ea typeface="Arial" panose="020B0604020202020204" pitchFamily="34" charset="0"/>
                <a:cs typeface="Calibri" panose="020F0502020204030204" pitchFamily="34" charset="0"/>
              </a:rPr>
              <a:t>矩阵</a:t>
            </a:r>
            <a:endParaRPr lang="zh-CN" sz="11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0" name="Rectangle 2806"/>
          <p:cNvSpPr/>
          <p:nvPr/>
        </p:nvSpPr>
        <p:spPr>
          <a:xfrm>
            <a:off x="9863109" y="2109678"/>
            <a:ext cx="90863" cy="391740"/>
          </a:xfrm>
          <a:prstGeom prst="rect">
            <a:avLst/>
          </a:prstGeom>
          <a:ln>
            <a:noFill/>
          </a:ln>
        </p:spPr>
        <p:txBody>
          <a:bodyPr vert="horz" lIns="0" tIns="0" rIns="0" bIns="0" rtlCol="0">
            <a:noAutofit/>
          </a:bodyPr>
          <a:lstStyle/>
          <a:p>
            <a:pPr>
              <a:lnSpc>
                <a:spcPct val="107000"/>
              </a:lnSpc>
              <a:spcAft>
                <a:spcPts val="800"/>
              </a:spcAft>
            </a:pPr>
            <a:r>
              <a:rPr lang="zh-CN" sz="1800" kern="100">
                <a:solidFill>
                  <a:srgbClr val="0000FF"/>
                </a:solidFill>
                <a:effectLst/>
                <a:latin typeface="Calibri" panose="020F0502020204030204" pitchFamily="34" charset="0"/>
                <a:ea typeface="Arial" panose="020B0604020202020204" pitchFamily="34" charset="0"/>
                <a:cs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5" name="Rectangle 28238"/>
          <p:cNvSpPr/>
          <p:nvPr/>
        </p:nvSpPr>
        <p:spPr>
          <a:xfrm>
            <a:off x="856668" y="1650618"/>
            <a:ext cx="2490681" cy="391740"/>
          </a:xfrm>
          <a:prstGeom prst="rect">
            <a:avLst/>
          </a:prstGeom>
          <a:ln>
            <a:noFill/>
          </a:ln>
        </p:spPr>
        <p:txBody>
          <a:bodyPr vert="horz" lIns="0" tIns="0" rIns="0" bIns="0" rtlCol="0">
            <a:noAutofit/>
          </a:bodyPr>
          <a:lstStyle/>
          <a:p>
            <a:pPr>
              <a:lnSpc>
                <a:spcPct val="107000"/>
              </a:lnSpc>
              <a:spcAft>
                <a:spcPts val="800"/>
              </a:spcAft>
            </a:pPr>
            <a:r>
              <a:rPr lang="en-US" sz="2400" kern="100" dirty="0" err="1" smtClean="0">
                <a:solidFill>
                  <a:srgbClr val="0000FF"/>
                </a:solidFill>
                <a:effectLst/>
                <a:latin typeface="Arial" panose="020B0604020202020204" pitchFamily="34" charset="0"/>
                <a:ea typeface="Arial" panose="020B0604020202020204" pitchFamily="34" charset="0"/>
                <a:cs typeface="Calibri" panose="020F0502020204030204" pitchFamily="34" charset="0"/>
              </a:rPr>
              <a:t>x,y,z</a:t>
            </a:r>
            <a:r>
              <a:rPr lang="en-US" sz="2400" kern="100" dirty="0" smtClean="0">
                <a:solidFill>
                  <a:srgbClr val="0000FF"/>
                </a:solidFill>
                <a:effectLst/>
                <a:latin typeface="Arial" panose="020B0604020202020204" pitchFamily="34" charset="0"/>
                <a:ea typeface="Arial" panose="020B0604020202020204" pitchFamily="34" charset="0"/>
                <a:cs typeface="Calibri" panose="020F0502020204030204" pitchFamily="34" charset="0"/>
              </a:rPr>
              <a:t> </a:t>
            </a:r>
            <a:r>
              <a:rPr lang="zh-CN" altLang="en-US" sz="2400" kern="100" dirty="0" smtClean="0">
                <a:solidFill>
                  <a:srgbClr val="0000FF"/>
                </a:solidFill>
                <a:latin typeface="Arial" panose="020B0604020202020204" pitchFamily="34" charset="0"/>
                <a:ea typeface="Arial" panose="020B0604020202020204" pitchFamily="34" charset="0"/>
                <a:cs typeface="Calibri" panose="020F0502020204030204" pitchFamily="34" charset="0"/>
              </a:rPr>
              <a:t>都是向量</a:t>
            </a:r>
            <a:r>
              <a:rPr lang="en-US" sz="2400" kern="100" dirty="0" smtClean="0">
                <a:solidFill>
                  <a:srgbClr val="0000FF"/>
                </a:solidFill>
                <a:effectLst/>
                <a:latin typeface="Arial" panose="020B0604020202020204" pitchFamily="34" charset="0"/>
                <a:ea typeface="Arial" panose="020B0604020202020204" pitchFamily="34" charset="0"/>
                <a:cs typeface="Calibri" panose="020F0502020204030204" pitchFamily="34" charset="0"/>
              </a:rPr>
              <a:t> </a:t>
            </a:r>
            <a:endParaRPr lang="zh-CN" sz="14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38" name="Picture 2815"/>
          <p:cNvPicPr/>
          <p:nvPr/>
        </p:nvPicPr>
        <p:blipFill>
          <a:blip r:embed="rId7"/>
          <a:stretch>
            <a:fillRect/>
          </a:stretch>
        </p:blipFill>
        <p:spPr>
          <a:xfrm>
            <a:off x="8571772" y="4765627"/>
            <a:ext cx="554929" cy="779952"/>
          </a:xfrm>
          <a:prstGeom prst="rect">
            <a:avLst/>
          </a:prstGeom>
        </p:spPr>
      </p:pic>
      <p:sp>
        <p:nvSpPr>
          <p:cNvPr id="39" name="Shape 2816"/>
          <p:cNvSpPr/>
          <p:nvPr/>
        </p:nvSpPr>
        <p:spPr>
          <a:xfrm>
            <a:off x="8561496" y="4754642"/>
            <a:ext cx="575482" cy="801922"/>
          </a:xfrm>
          <a:custGeom>
            <a:avLst/>
            <a:gdLst/>
            <a:ahLst/>
            <a:cxnLst/>
            <a:rect l="0" t="0" r="0" b="0"/>
            <a:pathLst>
              <a:path w="533400" h="695325">
                <a:moveTo>
                  <a:pt x="0" y="0"/>
                </a:moveTo>
                <a:lnTo>
                  <a:pt x="533400" y="0"/>
                </a:lnTo>
                <a:lnTo>
                  <a:pt x="533400" y="695325"/>
                </a:lnTo>
                <a:lnTo>
                  <a:pt x="0" y="695325"/>
                </a:lnTo>
                <a:close/>
              </a:path>
            </a:pathLst>
          </a:custGeom>
          <a:ln w="19050"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40" name="Rectangle 2818"/>
          <p:cNvSpPr/>
          <p:nvPr/>
        </p:nvSpPr>
        <p:spPr>
          <a:xfrm>
            <a:off x="8176182" y="5676478"/>
            <a:ext cx="2098193" cy="609374"/>
          </a:xfrm>
          <a:prstGeom prst="rect">
            <a:avLst/>
          </a:prstGeom>
          <a:ln>
            <a:noFill/>
          </a:ln>
        </p:spPr>
        <p:txBody>
          <a:bodyPr vert="horz" lIns="0" tIns="0" rIns="0" bIns="0" rtlCol="0">
            <a:noAutofit/>
          </a:bodyPr>
          <a:lstStyle/>
          <a:p>
            <a:pPr>
              <a:lnSpc>
                <a:spcPct val="107000"/>
              </a:lnSpc>
              <a:spcAft>
                <a:spcPts val="800"/>
              </a:spcAft>
            </a:pPr>
            <a:r>
              <a:rPr lang="en-US" sz="2800" kern="100">
                <a:solidFill>
                  <a:srgbClr val="FF0000"/>
                </a:solidFill>
                <a:effectLst/>
                <a:latin typeface="Arial" panose="020B0604020202020204" pitchFamily="34" charset="0"/>
                <a:ea typeface="Arial" panose="020B0604020202020204" pitchFamily="34" charset="0"/>
                <a:cs typeface="Calibri" panose="020F0502020204030204" pitchFamily="34" charset="0"/>
              </a:rPr>
              <a:t>gradients</a:t>
            </a:r>
            <a:endParaRPr lang="zh-CN" sz="1100" kern="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41" name="Picture 2821"/>
          <p:cNvPicPr/>
          <p:nvPr/>
        </p:nvPicPr>
        <p:blipFill>
          <a:blip r:embed="rId8"/>
          <a:stretch>
            <a:fillRect/>
          </a:stretch>
        </p:blipFill>
        <p:spPr>
          <a:xfrm rot="1404340">
            <a:off x="1763501" y="3293865"/>
            <a:ext cx="2178612" cy="834878"/>
          </a:xfrm>
          <a:prstGeom prst="rect">
            <a:avLst/>
          </a:prstGeom>
        </p:spPr>
      </p:pic>
      <p:sp>
        <p:nvSpPr>
          <p:cNvPr id="42" name="Shape 2823"/>
          <p:cNvSpPr/>
          <p:nvPr/>
        </p:nvSpPr>
        <p:spPr>
          <a:xfrm>
            <a:off x="1672016" y="2882438"/>
            <a:ext cx="859987" cy="948017"/>
          </a:xfrm>
          <a:custGeom>
            <a:avLst/>
            <a:gdLst/>
            <a:ahLst/>
            <a:cxnLst/>
            <a:rect l="0" t="0" r="0" b="0"/>
            <a:pathLst>
              <a:path w="797100" h="822000">
                <a:moveTo>
                  <a:pt x="257100" y="0"/>
                </a:moveTo>
                <a:lnTo>
                  <a:pt x="797100" y="238200"/>
                </a:lnTo>
                <a:lnTo>
                  <a:pt x="540000" y="822000"/>
                </a:lnTo>
                <a:lnTo>
                  <a:pt x="0" y="583800"/>
                </a:lnTo>
                <a:close/>
              </a:path>
            </a:pathLst>
          </a:custGeom>
          <a:ln w="19050"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43" name="Shape 2825"/>
          <p:cNvSpPr/>
          <p:nvPr/>
        </p:nvSpPr>
        <p:spPr>
          <a:xfrm>
            <a:off x="1961881" y="2765126"/>
            <a:ext cx="2219774" cy="1023811"/>
          </a:xfrm>
          <a:custGeom>
            <a:avLst/>
            <a:gdLst/>
            <a:ahLst/>
            <a:cxnLst/>
            <a:rect l="0" t="0" r="0" b="0"/>
            <a:pathLst>
              <a:path w="2057452" h="887719">
                <a:moveTo>
                  <a:pt x="2057452" y="887719"/>
                </a:moveTo>
                <a:lnTo>
                  <a:pt x="0" y="0"/>
                </a:lnTo>
              </a:path>
            </a:pathLst>
          </a:custGeom>
          <a:ln w="19050" cap="flat">
            <a:round/>
          </a:ln>
        </p:spPr>
        <p:style>
          <a:lnRef idx="1">
            <a:srgbClr val="FF0000"/>
          </a:lnRef>
          <a:fillRef idx="0">
            <a:srgbClr val="000000">
              <a:alpha val="0"/>
            </a:srgbClr>
          </a:fillRef>
          <a:effectRef idx="0">
            <a:scrgbClr r="0" g="0" b="0"/>
          </a:effectRef>
          <a:fontRef idx="none"/>
        </p:style>
        <p:txBody>
          <a:bodyPr/>
          <a:lstStyle/>
          <a:p>
            <a:endParaRPr lang="zh-CN" altLang="en-US"/>
          </a:p>
        </p:txBody>
      </p:sp>
      <p:sp>
        <p:nvSpPr>
          <p:cNvPr id="44" name="Shape 2826"/>
          <p:cNvSpPr/>
          <p:nvPr/>
        </p:nvSpPr>
        <p:spPr>
          <a:xfrm>
            <a:off x="1876241" y="2725626"/>
            <a:ext cx="99089" cy="72820"/>
          </a:xfrm>
          <a:custGeom>
            <a:avLst/>
            <a:gdLst/>
            <a:ahLst/>
            <a:cxnLst/>
            <a:rect l="0" t="0" r="0" b="0"/>
            <a:pathLst>
              <a:path w="91843" h="63140">
                <a:moveTo>
                  <a:pt x="0" y="0"/>
                </a:moveTo>
                <a:lnTo>
                  <a:pt x="91843" y="5358"/>
                </a:lnTo>
                <a:lnTo>
                  <a:pt x="66912" y="63140"/>
                </a:lnTo>
                <a:lnTo>
                  <a:pt x="0" y="0"/>
                </a:lnTo>
                <a:close/>
              </a:path>
            </a:pathLst>
          </a:custGeom>
          <a:ln w="19050" cap="flat">
            <a:miter lim="127000"/>
          </a:ln>
        </p:spPr>
        <p:style>
          <a:lnRef idx="1">
            <a:srgbClr val="FF0000"/>
          </a:lnRef>
          <a:fillRef idx="1">
            <a:srgbClr val="FF0000"/>
          </a:fillRef>
          <a:effectRef idx="0">
            <a:scrgbClr r="0" g="0" b="0"/>
          </a:effectRef>
          <a:fontRef idx="none"/>
        </p:style>
        <p:txBody>
          <a:bodyPr/>
          <a:lstStyle/>
          <a:p>
            <a:endParaRPr lang="zh-CN" altLang="en-US"/>
          </a:p>
        </p:txBody>
      </p:sp>
      <p:sp>
        <p:nvSpPr>
          <p:cNvPr id="45" name="Rectangle 2828"/>
          <p:cNvSpPr/>
          <p:nvPr/>
        </p:nvSpPr>
        <p:spPr>
          <a:xfrm>
            <a:off x="1227668" y="1659468"/>
            <a:ext cx="6185166" cy="565847"/>
          </a:xfrm>
          <a:prstGeom prst="rect">
            <a:avLst/>
          </a:prstGeom>
          <a:ln>
            <a:noFill/>
          </a:ln>
        </p:spPr>
        <p:txBody>
          <a:bodyPr vert="horz" lIns="0" tIns="0" rIns="0" bIns="0" rtlCol="0">
            <a:noAutofit/>
          </a:bodyPr>
          <a:lstStyle/>
          <a:p>
            <a:pPr>
              <a:lnSpc>
                <a:spcPct val="107000"/>
              </a:lnSpc>
              <a:spcAft>
                <a:spcPts val="800"/>
              </a:spcAft>
            </a:pPr>
            <a:endParaRPr lang="zh-CN" sz="11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420303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BP</a:t>
            </a:r>
            <a:r>
              <a:rPr lang="zh-CN" altLang="en-US" dirty="0"/>
              <a:t>算法</a:t>
            </a:r>
            <a:r>
              <a:rPr lang="en-US" altLang="zh-CN" dirty="0"/>
              <a:t>-</a:t>
            </a:r>
            <a:r>
              <a:rPr lang="zh-CN" altLang="en-US" kern="100" dirty="0">
                <a:solidFill>
                  <a:srgbClr val="000000"/>
                </a:solidFill>
                <a:latin typeface="Arial" panose="020B0604020202020204" pitchFamily="34" charset="0"/>
                <a:ea typeface="Calibri" panose="020F0502020204030204" pitchFamily="34" charset="0"/>
                <a:cs typeface="Calibri" panose="020F0502020204030204" pitchFamily="34" charset="0"/>
              </a:rPr>
              <a:t>梯度</a:t>
            </a:r>
            <a:r>
              <a:rPr lang="zh-CN" altLang="en-US" kern="100" dirty="0" smtClean="0">
                <a:solidFill>
                  <a:srgbClr val="000000"/>
                </a:solidFill>
                <a:latin typeface="Arial" panose="020B0604020202020204" pitchFamily="34" charset="0"/>
                <a:ea typeface="Calibri" panose="020F0502020204030204" pitchFamily="34" charset="0"/>
                <a:cs typeface="Calibri" panose="020F0502020204030204" pitchFamily="34" charset="0"/>
              </a:rPr>
              <a:t>向量化例子</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1" i="1" smtClean="0">
                            <a:latin typeface="Cambria Math" panose="02040503050406030204" pitchFamily="18" charset="0"/>
                          </a:rPr>
                          <m:t>𝑾</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𝑾𝒙</m:t>
                            </m:r>
                          </m:e>
                        </m:d>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4FB8F30-D5FE-4CCB-ABB5-7A44322B684D}" type="slidenum">
              <a:rPr lang="zh-CN" altLang="en-US" smtClean="0"/>
              <a:t>37</a:t>
            </a:fld>
            <a:endParaRPr lang="zh-CN" altLang="en-US"/>
          </a:p>
        </p:txBody>
      </p:sp>
      <p:grpSp>
        <p:nvGrpSpPr>
          <p:cNvPr id="10" name="组合 9"/>
          <p:cNvGrpSpPr/>
          <p:nvPr/>
        </p:nvGrpSpPr>
        <p:grpSpPr>
          <a:xfrm>
            <a:off x="642550" y="2694623"/>
            <a:ext cx="6874510" cy="2281555"/>
            <a:chOff x="2658745" y="2288222"/>
            <a:chExt cx="6874510" cy="2281555"/>
          </a:xfrm>
        </p:grpSpPr>
        <p:pic>
          <p:nvPicPr>
            <p:cNvPr id="5" name="Picture 29747"/>
            <p:cNvPicPr/>
            <p:nvPr/>
          </p:nvPicPr>
          <p:blipFill>
            <a:blip r:embed="rId3"/>
            <a:stretch>
              <a:fillRect/>
            </a:stretch>
          </p:blipFill>
          <p:spPr>
            <a:xfrm>
              <a:off x="3834130" y="2491422"/>
              <a:ext cx="5699125" cy="2078355"/>
            </a:xfrm>
            <a:prstGeom prst="rect">
              <a:avLst/>
            </a:prstGeom>
          </p:spPr>
        </p:pic>
        <p:pic>
          <p:nvPicPr>
            <p:cNvPr id="6" name="Picture 3423"/>
            <p:cNvPicPr/>
            <p:nvPr/>
          </p:nvPicPr>
          <p:blipFill>
            <a:blip r:embed="rId4"/>
            <a:stretch>
              <a:fillRect/>
            </a:stretch>
          </p:blipFill>
          <p:spPr>
            <a:xfrm>
              <a:off x="3357245" y="3529012"/>
              <a:ext cx="653415" cy="551815"/>
            </a:xfrm>
            <a:prstGeom prst="rect">
              <a:avLst/>
            </a:prstGeom>
          </p:spPr>
        </p:pic>
        <p:pic>
          <p:nvPicPr>
            <p:cNvPr id="7" name="Picture 3426"/>
            <p:cNvPicPr/>
            <p:nvPr/>
          </p:nvPicPr>
          <p:blipFill>
            <a:blip r:embed="rId5"/>
            <a:stretch>
              <a:fillRect/>
            </a:stretch>
          </p:blipFill>
          <p:spPr>
            <a:xfrm>
              <a:off x="6216015" y="2988627"/>
              <a:ext cx="761365" cy="551815"/>
            </a:xfrm>
            <a:prstGeom prst="rect">
              <a:avLst/>
            </a:prstGeom>
          </p:spPr>
        </p:pic>
        <p:pic>
          <p:nvPicPr>
            <p:cNvPr id="8" name="Picture 3429"/>
            <p:cNvPicPr/>
            <p:nvPr/>
          </p:nvPicPr>
          <p:blipFill>
            <a:blip r:embed="rId6"/>
            <a:stretch>
              <a:fillRect/>
            </a:stretch>
          </p:blipFill>
          <p:spPr>
            <a:xfrm>
              <a:off x="8502015" y="3381692"/>
              <a:ext cx="570865" cy="185420"/>
            </a:xfrm>
            <a:prstGeom prst="rect">
              <a:avLst/>
            </a:prstGeom>
          </p:spPr>
        </p:pic>
        <p:pic>
          <p:nvPicPr>
            <p:cNvPr id="9" name="Picture 3432"/>
            <p:cNvPicPr/>
            <p:nvPr/>
          </p:nvPicPr>
          <p:blipFill>
            <a:blip r:embed="rId7"/>
            <a:stretch>
              <a:fillRect/>
            </a:stretch>
          </p:blipFill>
          <p:spPr>
            <a:xfrm>
              <a:off x="2658745" y="2288222"/>
              <a:ext cx="1351915" cy="551815"/>
            </a:xfrm>
            <a:prstGeom prst="rect">
              <a:avLst/>
            </a:prstGeom>
          </p:spPr>
        </p:pic>
      </p:grpSp>
      <p:sp>
        <p:nvSpPr>
          <p:cNvPr id="11" name="文本框 10"/>
          <p:cNvSpPr txBox="1"/>
          <p:nvPr/>
        </p:nvSpPr>
        <p:spPr>
          <a:xfrm>
            <a:off x="6430152" y="4211320"/>
            <a:ext cx="876582" cy="369332"/>
          </a:xfrm>
          <a:prstGeom prst="rect">
            <a:avLst/>
          </a:prstGeom>
          <a:noFill/>
        </p:spPr>
        <p:txBody>
          <a:bodyPr wrap="square" rtlCol="0">
            <a:spAutoFit/>
          </a:bodyPr>
          <a:lstStyle/>
          <a:p>
            <a:r>
              <a:rPr lang="en-US" altLang="zh-CN" dirty="0" smtClean="0"/>
              <a:t>1</a:t>
            </a:r>
            <a:endParaRPr lang="zh-CN" altLang="en-US" dirty="0"/>
          </a:p>
        </p:txBody>
      </p:sp>
      <mc:AlternateContent xmlns:mc="http://schemas.openxmlformats.org/markup-compatibility/2006" xmlns:a14="http://schemas.microsoft.com/office/drawing/2010/main">
        <mc:Choice Requires="a14">
          <p:sp>
            <p:nvSpPr>
              <p:cNvPr id="12" name="文本框 11"/>
              <p:cNvSpPr txBox="1"/>
              <p:nvPr/>
            </p:nvSpPr>
            <p:spPr>
              <a:xfrm>
                <a:off x="0" y="4976178"/>
                <a:ext cx="5579533" cy="10831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𝒒</m:t>
                      </m:r>
                      <m:r>
                        <a:rPr lang="en-US" altLang="zh-CN" sz="2000" b="0" i="1" smtClean="0">
                          <a:latin typeface="Cambria Math" panose="02040503050406030204" pitchFamily="18" charset="0"/>
                        </a:rPr>
                        <m:t>=</m:t>
                      </m:r>
                      <m:r>
                        <a:rPr lang="en-US" altLang="zh-CN" sz="2000" b="1" i="1" smtClean="0">
                          <a:latin typeface="Cambria Math" panose="02040503050406030204" pitchFamily="18" charset="0"/>
                        </a:rPr>
                        <m:t>𝑾𝒙</m:t>
                      </m:r>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m>
                            <m:mPr>
                              <m:mcs>
                                <m:mc>
                                  <m:mcPr>
                                    <m:count m:val="1"/>
                                    <m:mcJc m:val="center"/>
                                  </m:mcPr>
                                </m:mc>
                              </m:mcs>
                              <m:ctrlPr>
                                <a:rPr lang="en-US" altLang="zh-CN" sz="2000" b="0" i="1" smtClean="0">
                                  <a:latin typeface="Cambria Math" panose="02040503050406030204" pitchFamily="18" charset="0"/>
                                </a:rPr>
                              </m:ctrlPr>
                            </m:mPr>
                            <m:mr>
                              <m:e>
                                <m:sSub>
                                  <m:sSubPr>
                                    <m:ctrlPr>
                                      <a:rPr lang="en-US" altLang="zh-CN" sz="2000" b="0" i="1" smtClean="0">
                                        <a:latin typeface="Cambria Math" panose="02040503050406030204" pitchFamily="18" charset="0"/>
                                      </a:rPr>
                                    </m:ctrlPr>
                                  </m:sSubPr>
                                  <m:e>
                                    <m:r>
                                      <m:rPr>
                                        <m:brk m:alnAt="7"/>
                                      </m:rPr>
                                      <a:rPr lang="en-US" altLang="zh-CN" sz="2000" b="0" i="1" smtClean="0">
                                        <a:latin typeface="Cambria Math" panose="02040503050406030204" pitchFamily="18" charset="0"/>
                                      </a:rPr>
                                      <m:t>𝑊</m:t>
                                    </m:r>
                                  </m:e>
                                  <m:sub>
                                    <m:r>
                                      <m:rPr>
                                        <m:brk m:alnAt="7"/>
                                      </m:rP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1</m:t>
                                    </m:r>
                                  </m:sub>
                                </m:sSub>
                                <m:sSub>
                                  <m:sSubPr>
                                    <m:ctrlPr>
                                      <a:rPr lang="en-US" altLang="zh-CN" sz="2000" b="0" i="1" smtClean="0">
                                        <a:latin typeface="Cambria Math" panose="02040503050406030204" pitchFamily="18" charset="0"/>
                                      </a:rPr>
                                    </m:ctrlPr>
                                  </m:sSubPr>
                                  <m:e>
                                    <m:r>
                                      <m:rPr>
                                        <m:brk m:alnAt="7"/>
                                      </m:rPr>
                                      <a:rPr lang="en-US" altLang="zh-CN" sz="2000" b="0" i="1" smtClean="0">
                                        <a:latin typeface="Cambria Math" panose="02040503050406030204" pitchFamily="18" charset="0"/>
                                      </a:rPr>
                                      <m:t>𝑥</m:t>
                                    </m:r>
                                  </m:e>
                                  <m:sub>
                                    <m:r>
                                      <m:rPr>
                                        <m:brk m:alnAt="7"/>
                                      </m:rPr>
                                      <a:rPr lang="en-US" altLang="zh-CN" sz="2000" b="0" i="1" smtClean="0">
                                        <a:latin typeface="Cambria Math" panose="02040503050406030204" pitchFamily="18" charset="0"/>
                                      </a:rPr>
                                      <m:t>1</m:t>
                                    </m:r>
                                  </m:sub>
                                </m:sSub>
                                <m:r>
                                  <m:rPr>
                                    <m:brk m:alnAt="7"/>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𝑊</m:t>
                                    </m:r>
                                  </m:e>
                                  <m:sub>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𝑛</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𝑛</m:t>
                                    </m:r>
                                  </m:sub>
                                </m:sSub>
                              </m:e>
                            </m:mr>
                            <m:mr>
                              <m:e>
                                <m:r>
                                  <a:rPr lang="en-US" altLang="zh-CN" sz="2000" b="0" i="1" smtClean="0">
                                    <a:latin typeface="Cambria Math" panose="02040503050406030204" pitchFamily="18" charset="0"/>
                                  </a:rPr>
                                  <m:t>⋮</m:t>
                                </m:r>
                              </m:e>
                            </m:mr>
                            <m:m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𝑊</m:t>
                                    </m:r>
                                  </m:e>
                                  <m:sub>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𝑊</m:t>
                                    </m:r>
                                  </m:e>
                                  <m:sub>
                                    <m:r>
                                      <a:rPr lang="en-US" altLang="zh-CN" sz="2000" b="0" i="1" smtClean="0">
                                        <a:latin typeface="Cambria Math" panose="02040503050406030204" pitchFamily="18" charset="0"/>
                                      </a:rPr>
                                      <m:t>𝑛𝑛</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𝑛</m:t>
                                    </m:r>
                                  </m:sub>
                                </m:sSub>
                              </m:e>
                            </m:mr>
                          </m:m>
                        </m:e>
                      </m:d>
                    </m:oMath>
                  </m:oMathPara>
                </a14:m>
                <a:endParaRPr lang="zh-CN" altLang="en-US" sz="20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0" y="4976178"/>
                <a:ext cx="5579533" cy="108318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906498" y="6296333"/>
                <a:ext cx="2175934"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1" i="1" smtClean="0">
                              <a:latin typeface="Cambria Math" panose="02040503050406030204" pitchFamily="18" charset="0"/>
                            </a:rPr>
                            <m:t>𝒒</m:t>
                          </m:r>
                        </m:e>
                      </m:d>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d>
                            <m:dPr>
                              <m:begChr m:val="‖"/>
                              <m:endChr m:val="‖"/>
                              <m:ctrlPr>
                                <a:rPr lang="en-US" altLang="zh-CN" sz="2000" b="0" i="1" smtClean="0">
                                  <a:latin typeface="Cambria Math" panose="02040503050406030204" pitchFamily="18" charset="0"/>
                                </a:rPr>
                              </m:ctrlPr>
                            </m:dPr>
                            <m:e>
                              <m:r>
                                <a:rPr lang="en-US" altLang="zh-CN" sz="2000" b="1" i="1" smtClean="0">
                                  <a:latin typeface="Cambria Math" panose="02040503050406030204" pitchFamily="18" charset="0"/>
                                </a:rPr>
                                <m:t>𝒒</m:t>
                              </m:r>
                            </m:e>
                          </m:d>
                        </m:e>
                        <m:sub>
                          <m:r>
                            <a:rPr lang="en-US" altLang="zh-CN" sz="2000" b="0" i="1" smtClean="0">
                              <a:latin typeface="Cambria Math" panose="02040503050406030204" pitchFamily="18" charset="0"/>
                            </a:rPr>
                            <m:t>2</m:t>
                          </m:r>
                        </m:sub>
                        <m:sup>
                          <m:r>
                            <a:rPr lang="en-US" altLang="zh-CN" sz="2000" b="0" i="1" smtClean="0">
                              <a:latin typeface="Cambria Math" panose="02040503050406030204" pitchFamily="18" charset="0"/>
                            </a:rPr>
                            <m:t>2</m:t>
                          </m:r>
                        </m:sup>
                      </m:sSubSup>
                    </m:oMath>
                  </m:oMathPara>
                </a14:m>
                <a:endParaRPr lang="zh-CN" altLang="en-US" sz="20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906498" y="6296333"/>
                <a:ext cx="2175934" cy="404213"/>
              </a:xfrm>
              <a:prstGeom prst="rect">
                <a:avLst/>
              </a:prstGeom>
              <a:blipFill>
                <a:blip r:embed="rId9"/>
                <a:stretch>
                  <a:fillRect b="-151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8375014" y="1891265"/>
                <a:ext cx="2844800" cy="10065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num>
                        <m:den>
                          <m:r>
                            <a:rPr lang="en-US" altLang="zh-CN" sz="2000" b="0" i="1" smtClean="0">
                              <a:latin typeface="Cambria Math" panose="02040503050406030204" pitchFamily="18" charset="0"/>
                            </a:rPr>
                            <m:t>𝜕</m:t>
                          </m:r>
                          <m:r>
                            <a:rPr lang="en-US" altLang="zh-CN" sz="2000" b="1" i="1" smtClean="0">
                              <a:latin typeface="Cambria Math" panose="02040503050406030204" pitchFamily="18" charset="0"/>
                            </a:rPr>
                            <m:t>𝒒</m:t>
                          </m:r>
                        </m:den>
                      </m:f>
                      <m:r>
                        <a:rPr lang="en-US" altLang="zh-CN" sz="2000" b="0" i="1" smtClean="0">
                          <a:latin typeface="Cambria Math" panose="02040503050406030204" pitchFamily="18" charset="0"/>
                        </a:rPr>
                        <m:t>=2</m:t>
                      </m:r>
                      <m:r>
                        <a:rPr lang="en-US" altLang="zh-CN" sz="2000" b="1" i="1" smtClean="0">
                          <a:latin typeface="Cambria Math" panose="02040503050406030204" pitchFamily="18" charset="0"/>
                        </a:rPr>
                        <m:t>𝒒</m:t>
                      </m:r>
                      <m:r>
                        <a:rPr lang="en-US" altLang="zh-CN" sz="2000" b="1" i="1" smtClean="0">
                          <a:latin typeface="Cambria Math" panose="02040503050406030204" pitchFamily="18" charset="0"/>
                        </a:rPr>
                        <m:t>=</m:t>
                      </m:r>
                      <m:d>
                        <m:dPr>
                          <m:begChr m:val="["/>
                          <m:endChr m:val="]"/>
                          <m:ctrlPr>
                            <a:rPr lang="en-US" altLang="zh-CN" sz="2000" b="1" i="1" smtClean="0">
                              <a:latin typeface="Cambria Math" panose="02040503050406030204" pitchFamily="18" charset="0"/>
                            </a:rPr>
                          </m:ctrlPr>
                        </m:dPr>
                        <m:e>
                          <m:eqArr>
                            <m:eqArrPr>
                              <m:ctrlPr>
                                <a:rPr lang="en-US" altLang="zh-CN" sz="2000" b="1" i="1" smtClean="0">
                                  <a:latin typeface="Cambria Math" panose="02040503050406030204" pitchFamily="18" charset="0"/>
                                </a:rPr>
                              </m:ctrlPr>
                            </m:eqArrPr>
                            <m:e>
                              <m:r>
                                <a:rPr lang="en-US" altLang="zh-CN" sz="2000" b="0" i="1" smtClean="0">
                                  <a:latin typeface="Cambria Math" panose="02040503050406030204" pitchFamily="18" charset="0"/>
                                </a:rPr>
                                <m:t>0.44</m:t>
                              </m:r>
                            </m:e>
                            <m:e>
                              <m:r>
                                <a:rPr lang="en-US" altLang="zh-CN" sz="2000" b="0" i="1" smtClean="0">
                                  <a:latin typeface="Cambria Math" panose="02040503050406030204" pitchFamily="18" charset="0"/>
                                </a:rPr>
                                <m:t>0.52</m:t>
                              </m:r>
                            </m:e>
                          </m:eqArr>
                        </m:e>
                      </m:d>
                    </m:oMath>
                  </m:oMathPara>
                </a14:m>
                <a:endParaRPr lang="en-US" altLang="zh-CN" b="0" dirty="0" smtClean="0"/>
              </a:p>
              <a:p>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8375014" y="1891265"/>
                <a:ext cx="2844800" cy="100655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240040" y="4143149"/>
                <a:ext cx="854913" cy="5852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1" i="1">
                              <a:latin typeface="Cambria Math" panose="02040503050406030204" pitchFamily="18" charset="0"/>
                            </a:rPr>
                          </m:ctrlPr>
                        </m:dPr>
                        <m:e>
                          <m:eqArr>
                            <m:eqArrPr>
                              <m:ctrlPr>
                                <a:rPr lang="en-US" altLang="zh-CN" b="1" i="1">
                                  <a:latin typeface="Cambria Math" panose="02040503050406030204" pitchFamily="18" charset="0"/>
                                </a:rPr>
                              </m:ctrlPr>
                            </m:eqArrPr>
                            <m:e>
                              <m:r>
                                <a:rPr lang="en-US" altLang="zh-CN" i="1">
                                  <a:latin typeface="Cambria Math" panose="02040503050406030204" pitchFamily="18" charset="0"/>
                                </a:rPr>
                                <m:t>0.44</m:t>
                              </m:r>
                            </m:e>
                            <m:e>
                              <m:r>
                                <a:rPr lang="en-US" altLang="zh-CN" i="1">
                                  <a:latin typeface="Cambria Math" panose="02040503050406030204" pitchFamily="18" charset="0"/>
                                </a:rPr>
                                <m:t>0.52</m:t>
                              </m:r>
                            </m:e>
                          </m:eqArr>
                        </m:e>
                      </m:d>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4240040" y="4143149"/>
                <a:ext cx="854913" cy="585288"/>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8524328" y="5517769"/>
                <a:ext cx="3594574" cy="6858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i="1">
                              <a:latin typeface="Cambria Math" panose="02040503050406030204" pitchFamily="18" charset="0"/>
                            </a:rPr>
                            <m:t>𝜕</m:t>
                          </m:r>
                          <m:r>
                            <a:rPr lang="en-US" altLang="zh-CN" sz="2000" i="1">
                              <a:latin typeface="Cambria Math" panose="02040503050406030204" pitchFamily="18" charset="0"/>
                            </a:rPr>
                            <m:t>𝑓</m:t>
                          </m:r>
                        </m:num>
                        <m:den>
                          <m:r>
                            <a:rPr lang="en-US" altLang="zh-CN" sz="2000" b="0" i="1" smtClean="0">
                              <a:latin typeface="Cambria Math" panose="02040503050406030204" pitchFamily="18" charset="0"/>
                            </a:rPr>
                            <m:t>𝜕</m:t>
                          </m:r>
                          <m:r>
                            <a:rPr lang="en-US" altLang="zh-CN" sz="2000" b="1" i="1" smtClean="0">
                              <a:latin typeface="Cambria Math" panose="02040503050406030204" pitchFamily="18" charset="0"/>
                            </a:rPr>
                            <m:t>𝑾</m:t>
                          </m:r>
                        </m:den>
                      </m:f>
                      <m:r>
                        <a:rPr lang="en-US" altLang="zh-CN" sz="2000" b="0" i="1" smtClean="0">
                          <a:latin typeface="Cambria Math" panose="02040503050406030204" pitchFamily="18" charset="0"/>
                        </a:rPr>
                        <m:t>=2</m:t>
                      </m:r>
                      <m:r>
                        <a:rPr lang="en-US" altLang="zh-CN" sz="2000" b="1" i="1" smtClean="0">
                          <a:latin typeface="Cambria Math" panose="02040503050406030204" pitchFamily="18" charset="0"/>
                        </a:rPr>
                        <m:t>𝒒</m:t>
                      </m:r>
                      <m:sSup>
                        <m:sSupPr>
                          <m:ctrlPr>
                            <a:rPr lang="en-US" altLang="zh-CN" sz="2000" b="0"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0" i="1" smtClean="0">
                              <a:latin typeface="Cambria Math" panose="02040503050406030204" pitchFamily="18" charset="0"/>
                            </a:rPr>
                            <m:t>𝑇</m:t>
                          </m:r>
                        </m:sup>
                      </m:sSup>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m>
                            <m:mPr>
                              <m:mcs>
                                <m:mc>
                                  <m:mcPr>
                                    <m:count m:val="2"/>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.088</m:t>
                                </m:r>
                              </m:e>
                              <m:e>
                                <m:r>
                                  <a:rPr lang="en-US" altLang="zh-CN" sz="2000" b="0" i="1" smtClean="0">
                                    <a:latin typeface="Cambria Math" panose="02040503050406030204" pitchFamily="18" charset="0"/>
                                  </a:rPr>
                                  <m:t>0.176</m:t>
                                </m:r>
                              </m:e>
                            </m:mr>
                            <m:mr>
                              <m:e>
                                <m:r>
                                  <a:rPr lang="en-US" altLang="zh-CN" sz="2000" b="0" i="1" smtClean="0">
                                    <a:latin typeface="Cambria Math" panose="02040503050406030204" pitchFamily="18" charset="0"/>
                                  </a:rPr>
                                  <m:t>0.104</m:t>
                                </m:r>
                              </m:e>
                              <m:e>
                                <m:r>
                                  <a:rPr lang="en-US" altLang="zh-CN" sz="2000" b="0" i="1" smtClean="0">
                                    <a:latin typeface="Cambria Math" panose="02040503050406030204" pitchFamily="18" charset="0"/>
                                  </a:rPr>
                                  <m:t>0.208</m:t>
                                </m:r>
                              </m:e>
                            </m:mr>
                          </m:m>
                        </m:e>
                      </m:d>
                    </m:oMath>
                  </m:oMathPara>
                </a14:m>
                <a:endParaRPr lang="zh-CN" altLang="en-US" sz="2000" dirty="0"/>
              </a:p>
            </p:txBody>
          </p:sp>
        </mc:Choice>
        <mc:Fallback xmlns="">
          <p:sp>
            <p:nvSpPr>
              <p:cNvPr id="16" name="矩形 15"/>
              <p:cNvSpPr>
                <a:spLocks noRot="1" noChangeAspect="1" noMove="1" noResize="1" noEditPoints="1" noAdjustHandles="1" noChangeArrowheads="1" noChangeShapeType="1" noTextEdit="1"/>
              </p:cNvSpPr>
              <p:nvPr/>
            </p:nvSpPr>
            <p:spPr>
              <a:xfrm>
                <a:off x="8524328" y="5517769"/>
                <a:ext cx="3594574" cy="68582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401852" y="2677886"/>
                <a:ext cx="1775038" cy="5852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0</m:t>
                                </m:r>
                                <m:r>
                                  <a:rPr lang="en-US" altLang="zh-CN" i="1">
                                    <a:latin typeface="Cambria Math" panose="02040503050406030204" pitchFamily="18" charset="0"/>
                                  </a:rPr>
                                  <m:t>.088</m:t>
                                </m:r>
                              </m:e>
                              <m:e>
                                <m:r>
                                  <a:rPr lang="en-US" altLang="zh-CN" i="1">
                                    <a:latin typeface="Cambria Math" panose="02040503050406030204" pitchFamily="18" charset="0"/>
                                  </a:rPr>
                                  <m:t>0.176</m:t>
                                </m:r>
                              </m:e>
                            </m:mr>
                            <m:mr>
                              <m:e>
                                <m:r>
                                  <a:rPr lang="en-US" altLang="zh-CN" i="1">
                                    <a:latin typeface="Cambria Math" panose="02040503050406030204" pitchFamily="18" charset="0"/>
                                  </a:rPr>
                                  <m:t>0.104</m:t>
                                </m:r>
                              </m:e>
                              <m:e>
                                <m:r>
                                  <a:rPr lang="en-US" altLang="zh-CN" i="1">
                                    <a:latin typeface="Cambria Math" panose="02040503050406030204" pitchFamily="18" charset="0"/>
                                  </a:rPr>
                                  <m:t>0.208</m:t>
                                </m:r>
                              </m:e>
                            </m:mr>
                          </m:m>
                        </m:e>
                      </m:d>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2401852" y="2677886"/>
                <a:ext cx="1775038" cy="585288"/>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8441889" y="3227534"/>
                <a:ext cx="2641492" cy="19738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sz="2000" i="1">
                              <a:latin typeface="Cambria Math" panose="02040503050406030204" pitchFamily="18" charset="0"/>
                            </a:rPr>
                          </m:ctrlPr>
                        </m:eqArr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m:t>
                              </m:r>
                              <m:r>
                                <a:rPr lang="en-US" altLang="zh-CN" sz="2000" i="1">
                                  <a:latin typeface="Cambria Math" panose="02040503050406030204" pitchFamily="18" charset="0"/>
                                </a:rPr>
                                <m:t>𝑓</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m:t>
                                  </m:r>
                                  <m:r>
                                    <a:rPr lang="en-US" altLang="zh-CN" sz="2000" i="1">
                                      <a:latin typeface="Cambria Math" panose="02040503050406030204" pitchFamily="18" charset="0"/>
                                    </a:rPr>
                                    <m:t>𝑊</m:t>
                                  </m:r>
                                </m:e>
                                <m:sub>
                                  <m:r>
                                    <a:rPr lang="en-US" altLang="zh-CN" sz="2000" i="1">
                                      <a:latin typeface="Cambria Math" panose="02040503050406030204" pitchFamily="18" charset="0"/>
                                    </a:rPr>
                                    <m:t>𝑖𝑗</m:t>
                                  </m:r>
                                </m:sub>
                              </m:sSub>
                            </m:den>
                          </m:f>
                          <m:r>
                            <a:rPr lang="en-US" altLang="zh-CN" sz="2000" i="1">
                              <a:latin typeface="Cambria Math" panose="02040503050406030204" pitchFamily="18" charset="0"/>
                            </a:rPr>
                            <m:t>&amp;=</m:t>
                          </m:r>
                          <m:nary>
                            <m:naryPr>
                              <m:chr m:val="∑"/>
                              <m:supHide m:val="on"/>
                              <m:ctrlPr>
                                <a:rPr lang="en-US" altLang="zh-CN" sz="2000" i="1">
                                  <a:latin typeface="Cambria Math" panose="02040503050406030204" pitchFamily="18" charset="0"/>
                                </a:rPr>
                              </m:ctrlPr>
                            </m:naryPr>
                            <m:sub>
                              <m:r>
                                <a:rPr lang="en-US" altLang="zh-CN" sz="2000" i="1">
                                  <a:latin typeface="Cambria Math" panose="02040503050406030204" pitchFamily="18" charset="0"/>
                                </a:rPr>
                                <m:t>𝑘</m:t>
                              </m:r>
                            </m:sub>
                            <m:sup/>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m:t>
                                  </m:r>
                                  <m:r>
                                    <a:rPr lang="en-US" altLang="zh-CN" sz="2000" i="1">
                                      <a:latin typeface="Cambria Math" panose="02040503050406030204" pitchFamily="18" charset="0"/>
                                    </a:rPr>
                                    <m:t>𝑓</m:t>
                                  </m:r>
                                </m:num>
                                <m:den>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𝑘</m:t>
                                      </m:r>
                                    </m:sub>
                                  </m:sSub>
                                </m:den>
                              </m:f>
                            </m:e>
                          </m:nary>
                          <m:f>
                            <m:fPr>
                              <m:ctrlPr>
                                <a:rPr lang="en-US" altLang="zh-CN" sz="2000" i="1">
                                  <a:latin typeface="Cambria Math" panose="02040503050406030204" pitchFamily="18" charset="0"/>
                                </a:rPr>
                              </m:ctrlPr>
                            </m:fPr>
                            <m:num>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𝑘</m:t>
                                  </m:r>
                                </m:sub>
                              </m:sSub>
                            </m:num>
                            <m:den>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𝑊</m:t>
                                  </m:r>
                                </m:e>
                                <m:sub>
                                  <m:r>
                                    <a:rPr lang="en-US" altLang="zh-CN" sz="2000" i="1">
                                      <a:latin typeface="Cambria Math" panose="02040503050406030204" pitchFamily="18" charset="0"/>
                                    </a:rPr>
                                    <m:t>𝑖𝑗</m:t>
                                  </m:r>
                                </m:sub>
                              </m:sSub>
                            </m:den>
                          </m:f>
                        </m:e>
                        <m:e>
                          <m:r>
                            <a:rPr lang="en-US" altLang="zh-CN" sz="2000" i="1">
                              <a:latin typeface="Cambria Math" panose="02040503050406030204" pitchFamily="18" charset="0"/>
                            </a:rPr>
                            <m:t>&amp;=</m:t>
                          </m:r>
                          <m:nary>
                            <m:naryPr>
                              <m:chr m:val="∑"/>
                              <m:supHide m:val="on"/>
                              <m:ctrlPr>
                                <a:rPr lang="en-US" altLang="zh-CN" sz="2000" i="1">
                                  <a:latin typeface="Cambria Math" panose="02040503050406030204" pitchFamily="18" charset="0"/>
                                </a:rPr>
                              </m:ctrlPr>
                            </m:naryPr>
                            <m:sub>
                              <m:r>
                                <m:rPr>
                                  <m:brk m:alnAt="7"/>
                                </m:rPr>
                                <a:rPr lang="en-US" altLang="zh-CN" sz="2000" i="1">
                                  <a:latin typeface="Cambria Math" panose="02040503050406030204" pitchFamily="18" charset="0"/>
                                </a:rPr>
                                <m:t>𝑘</m:t>
                              </m:r>
                            </m:sub>
                            <m:sup/>
                            <m:e>
                              <m:r>
                                <a:rPr lang="en-US" altLang="zh-CN" sz="2000" i="1">
                                  <a:latin typeface="Cambria Math" panose="02040503050406030204" pitchFamily="18" charset="0"/>
                                </a:rPr>
                                <m:t>2</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𝑘</m:t>
                                  </m:r>
                                </m:sub>
                              </m:sSub>
                            </m:e>
                          </m:nary>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1</m:t>
                              </m:r>
                            </m:e>
                            <m:sub>
                              <m:r>
                                <a:rPr lang="en-US" altLang="zh-CN" sz="2000" i="1">
                                  <a:latin typeface="Cambria Math" panose="02040503050406030204" pitchFamily="18" charset="0"/>
                                </a:rPr>
                                <m:t>𝑘</m:t>
                              </m:r>
                              <m:r>
                                <a:rPr lang="en-US" altLang="zh-CN" sz="2000" i="1">
                                  <a:latin typeface="Cambria Math" panose="02040503050406030204" pitchFamily="18" charset="0"/>
                                </a:rPr>
                                <m:t>=</m:t>
                              </m:r>
                              <m:r>
                                <a:rPr lang="en-US" altLang="zh-CN" sz="2000" i="1">
                                  <a:latin typeface="Cambria Math" panose="02040503050406030204" pitchFamily="18" charset="0"/>
                                </a:rPr>
                                <m:t>𝑖</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𝑗</m:t>
                              </m:r>
                            </m:sub>
                          </m:sSub>
                        </m:e>
                        <m:e>
                          <m:r>
                            <a:rPr lang="en-US" altLang="zh-CN" sz="2000" i="1">
                              <a:latin typeface="Cambria Math" panose="02040503050406030204" pitchFamily="18" charset="0"/>
                            </a:rPr>
                            <m:t>&amp;=2</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𝑖</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𝑗</m:t>
                              </m:r>
                            </m:sub>
                          </m:sSub>
                        </m:e>
                      </m:eqArr>
                    </m:oMath>
                  </m:oMathPara>
                </a14:m>
                <a:endParaRPr lang="zh-CN" altLang="en-US" sz="2000" dirty="0"/>
              </a:p>
            </p:txBody>
          </p:sp>
        </mc:Choice>
        <mc:Fallback xmlns="">
          <p:sp>
            <p:nvSpPr>
              <p:cNvPr id="18" name="矩形 17"/>
              <p:cNvSpPr>
                <a:spLocks noRot="1" noChangeAspect="1" noMove="1" noResize="1" noEditPoints="1" noAdjustHandles="1" noChangeArrowheads="1" noChangeShapeType="1" noTextEdit="1"/>
              </p:cNvSpPr>
              <p:nvPr/>
            </p:nvSpPr>
            <p:spPr>
              <a:xfrm>
                <a:off x="8441889" y="3227534"/>
                <a:ext cx="2641492" cy="1973874"/>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348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P spid="16" grpId="0"/>
      <p:bldP spid="17"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BP</a:t>
            </a:r>
            <a:r>
              <a:rPr lang="zh-CN" altLang="en-US" dirty="0"/>
              <a:t>算法</a:t>
            </a:r>
            <a:r>
              <a:rPr lang="en-US" altLang="zh-CN" dirty="0" smtClean="0"/>
              <a:t>-</a:t>
            </a:r>
            <a:r>
              <a:rPr lang="zh-CN" altLang="en-US" dirty="0" smtClean="0"/>
              <a:t>多层感知机</a:t>
            </a:r>
            <a:endParaRPr lang="zh-CN" altLang="en-US" dirty="0"/>
          </a:p>
        </p:txBody>
      </p:sp>
      <p:sp>
        <p:nvSpPr>
          <p:cNvPr id="4" name="灯片编号占位符 3"/>
          <p:cNvSpPr>
            <a:spLocks noGrp="1"/>
          </p:cNvSpPr>
          <p:nvPr>
            <p:ph type="sldNum" sz="quarter" idx="12"/>
          </p:nvPr>
        </p:nvSpPr>
        <p:spPr/>
        <p:txBody>
          <a:bodyPr/>
          <a:lstStyle/>
          <a:p>
            <a:fld id="{E4FB8F30-D5FE-4CCB-ABB5-7A44322B684D}" type="slidenum">
              <a:rPr lang="zh-CN" altLang="en-US" smtClean="0"/>
              <a:t>38</a:t>
            </a:fld>
            <a:endParaRPr lang="zh-CN" altLang="en-US"/>
          </a:p>
        </p:txBody>
      </p:sp>
      <p:sp>
        <p:nvSpPr>
          <p:cNvPr id="5" name="任意多边形 4"/>
          <p:cNvSpPr/>
          <p:nvPr/>
        </p:nvSpPr>
        <p:spPr>
          <a:xfrm>
            <a:off x="1253890" y="1878816"/>
            <a:ext cx="3278868" cy="82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000000"/>
            </a:solidFill>
            <a:custDash>
              <a:ds d="197000" sp="197000"/>
            </a:custDash>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Liberation Sans" pitchFamily="18"/>
              <a:ea typeface="WenQuanYi Zen Hei" pitchFamily="2"/>
              <a:cs typeface="DejaVu Sans" pitchFamily="2"/>
            </a:endParaRPr>
          </a:p>
        </p:txBody>
      </p:sp>
      <p:sp>
        <p:nvSpPr>
          <p:cNvPr id="6" name="任意多边形 5"/>
          <p:cNvSpPr/>
          <p:nvPr/>
        </p:nvSpPr>
        <p:spPr>
          <a:xfrm>
            <a:off x="1609744" y="2079696"/>
            <a:ext cx="457200" cy="4572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0">
            <a:solidFill>
              <a:srgbClr val="000000"/>
            </a:solidFill>
            <a:prstDash val="solid"/>
          </a:ln>
        </p:spPr>
        <p:txBody>
          <a:bodyPr vert="horz" wrap="none" lIns="90000" tIns="45000" rIns="90000" bIns="4500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dirty="0">
                <a:ln>
                  <a:noFill/>
                </a:ln>
                <a:latin typeface="Liberation Sans" pitchFamily="18"/>
                <a:ea typeface="WenQuanYi Zen Hei" pitchFamily="2"/>
                <a:cs typeface="DejaVu Sans" pitchFamily="2"/>
              </a:rPr>
              <a:t>x</a:t>
            </a:r>
            <a:r>
              <a:rPr lang="en-US" sz="1800" b="0" i="0" u="none" strike="noStrike" kern="1200" baseline="-25000" dirty="0">
                <a:ln>
                  <a:noFill/>
                </a:ln>
                <a:latin typeface="Liberation Sans" pitchFamily="18"/>
                <a:ea typeface="WenQuanYi Zen Hei" pitchFamily="2"/>
                <a:cs typeface="DejaVu Sans" pitchFamily="2"/>
              </a:rPr>
              <a:t>1</a:t>
            </a:r>
          </a:p>
        </p:txBody>
      </p:sp>
      <p:sp>
        <p:nvSpPr>
          <p:cNvPr id="7" name="任意多边形 6"/>
          <p:cNvSpPr/>
          <p:nvPr/>
        </p:nvSpPr>
        <p:spPr>
          <a:xfrm>
            <a:off x="2596143" y="2043696"/>
            <a:ext cx="457200" cy="4572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0">
            <a:solidFill>
              <a:srgbClr val="000000"/>
            </a:solidFill>
            <a:prstDash val="solid"/>
          </a:ln>
        </p:spPr>
        <p:txBody>
          <a:bodyPr vert="horz" wrap="none" lIns="90000" tIns="45000" rIns="90000" bIns="4500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dirty="0">
                <a:ln>
                  <a:noFill/>
                </a:ln>
                <a:latin typeface="Liberation Sans" pitchFamily="18"/>
                <a:ea typeface="WenQuanYi Zen Hei" pitchFamily="2"/>
                <a:cs typeface="DejaVu Sans" pitchFamily="2"/>
              </a:rPr>
              <a:t>x</a:t>
            </a:r>
            <a:r>
              <a:rPr lang="en-US" sz="1800" b="0" i="0" u="none" strike="noStrike" kern="1200" baseline="-25000" dirty="0">
                <a:ln>
                  <a:noFill/>
                </a:ln>
                <a:latin typeface="Liberation Sans" pitchFamily="18"/>
                <a:ea typeface="WenQuanYi Zen Hei" pitchFamily="2"/>
                <a:cs typeface="DejaVu Sans" pitchFamily="2"/>
              </a:rPr>
              <a:t>2</a:t>
            </a:r>
          </a:p>
        </p:txBody>
      </p:sp>
      <p:sp>
        <p:nvSpPr>
          <p:cNvPr id="8" name="任意多边形 7"/>
          <p:cNvSpPr/>
          <p:nvPr/>
        </p:nvSpPr>
        <p:spPr>
          <a:xfrm>
            <a:off x="3546544" y="2079696"/>
            <a:ext cx="457200" cy="4572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0">
            <a:solidFill>
              <a:srgbClr val="000000"/>
            </a:solidFill>
            <a:prstDash val="solid"/>
          </a:ln>
        </p:spPr>
        <p:txBody>
          <a:bodyPr vert="horz" wrap="none" lIns="90000" tIns="45000" rIns="90000" bIns="4500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dirty="0">
                <a:ln>
                  <a:noFill/>
                </a:ln>
                <a:latin typeface="Liberation Sans" pitchFamily="18"/>
                <a:ea typeface="WenQuanYi Zen Hei" pitchFamily="2"/>
                <a:cs typeface="DejaVu Sans" pitchFamily="2"/>
              </a:rPr>
              <a:t>x</a:t>
            </a:r>
            <a:r>
              <a:rPr lang="en-US" sz="1800" b="0" i="0" u="none" strike="noStrike" kern="1200" baseline="-25000" dirty="0">
                <a:ln>
                  <a:noFill/>
                </a:ln>
                <a:latin typeface="Liberation Sans" pitchFamily="18"/>
                <a:ea typeface="WenQuanYi Zen Hei" pitchFamily="2"/>
                <a:cs typeface="DejaVu Sans" pitchFamily="2"/>
              </a:rPr>
              <a:t>3</a:t>
            </a:r>
          </a:p>
        </p:txBody>
      </p:sp>
      <p:sp>
        <p:nvSpPr>
          <p:cNvPr id="9" name="任意多边形 8"/>
          <p:cNvSpPr/>
          <p:nvPr/>
        </p:nvSpPr>
        <p:spPr>
          <a:xfrm>
            <a:off x="3937513" y="3415296"/>
            <a:ext cx="457200" cy="4572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0">
            <a:solidFill>
              <a:srgbClr val="000000"/>
            </a:solidFill>
            <a:prstDash val="solid"/>
          </a:ln>
        </p:spPr>
        <p:txBody>
          <a:bodyPr vert="horz" wrap="none" lIns="90000" tIns="45000" rIns="90000" bIns="45000" anchor="ctr" anchorCtr="0" compatLnSpc="0">
            <a:noAutofit/>
          </a:bodyPr>
          <a:lstStyle/>
          <a:p>
            <a:pPr lvl="0" algn="ctr" hangingPunct="0"/>
            <a:r>
              <a:rPr lang="en-US" altLang="zh-CN" dirty="0" smtClean="0">
                <a:latin typeface="Liberation Sans" pitchFamily="18"/>
                <a:ea typeface="WenQuanYi Zen Hei" pitchFamily="2"/>
                <a:cs typeface="DejaVu Sans" pitchFamily="2"/>
              </a:rPr>
              <a:t>h</a:t>
            </a:r>
            <a:r>
              <a:rPr lang="en-US" altLang="zh-CN" baseline="-25000" dirty="0" smtClean="0">
                <a:latin typeface="Liberation Sans" pitchFamily="18"/>
                <a:ea typeface="WenQuanYi Zen Hei" pitchFamily="2"/>
                <a:cs typeface="DejaVu Sans" pitchFamily="2"/>
              </a:rPr>
              <a:t>4</a:t>
            </a:r>
            <a:endParaRPr lang="en-US" sz="1800" b="0" i="0" u="none" strike="noStrike" kern="1200" dirty="0">
              <a:ln>
                <a:noFill/>
              </a:ln>
              <a:latin typeface="Liberation Sans" pitchFamily="18"/>
              <a:ea typeface="WenQuanYi Zen Hei" pitchFamily="2"/>
              <a:cs typeface="DejaVu Sans" pitchFamily="2"/>
            </a:endParaRPr>
          </a:p>
        </p:txBody>
      </p:sp>
      <p:sp>
        <p:nvSpPr>
          <p:cNvPr id="10" name="任意多边形 9"/>
          <p:cNvSpPr/>
          <p:nvPr/>
        </p:nvSpPr>
        <p:spPr>
          <a:xfrm>
            <a:off x="1335085" y="3415296"/>
            <a:ext cx="457200" cy="4572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0">
            <a:solidFill>
              <a:srgbClr val="000000"/>
            </a:solidFill>
            <a:prstDash val="solid"/>
          </a:ln>
        </p:spPr>
        <p:txBody>
          <a:bodyPr vert="horz" wrap="none" lIns="90000" tIns="45000" rIns="90000" bIns="45000" anchor="ctr" anchorCtr="0" compatLnSpc="0">
            <a:noAutofit/>
          </a:bodyPr>
          <a:lstStyle/>
          <a:p>
            <a:pPr marL="0" marR="0" lvl="0" indent="0" algn="ctr" rtl="0" hangingPunct="0">
              <a:lnSpc>
                <a:spcPct val="100000"/>
              </a:lnSpc>
              <a:spcBef>
                <a:spcPts val="0"/>
              </a:spcBef>
              <a:spcAft>
                <a:spcPts val="0"/>
              </a:spcAft>
              <a:buNone/>
              <a:tabLst/>
            </a:pPr>
            <a:r>
              <a:rPr lang="en-US" dirty="0" smtClean="0">
                <a:latin typeface="Liberation Sans" pitchFamily="18"/>
                <a:ea typeface="WenQuanYi Zen Hei" pitchFamily="2"/>
                <a:cs typeface="DejaVu Sans" pitchFamily="2"/>
              </a:rPr>
              <a:t>h</a:t>
            </a:r>
            <a:r>
              <a:rPr lang="en-US" baseline="-25000" dirty="0" smtClean="0">
                <a:latin typeface="Liberation Sans" pitchFamily="18"/>
                <a:ea typeface="WenQuanYi Zen Hei" pitchFamily="2"/>
                <a:cs typeface="DejaVu Sans" pitchFamily="2"/>
              </a:rPr>
              <a:t>1</a:t>
            </a:r>
            <a:endParaRPr lang="en-US" sz="1800" b="0" i="0" u="none" strike="noStrike" kern="1200" baseline="-25000" dirty="0">
              <a:ln>
                <a:noFill/>
              </a:ln>
              <a:latin typeface="Liberation Sans" pitchFamily="18"/>
              <a:ea typeface="WenQuanYi Zen Hei" pitchFamily="2"/>
              <a:cs typeface="DejaVu Sans" pitchFamily="2"/>
            </a:endParaRPr>
          </a:p>
        </p:txBody>
      </p:sp>
      <p:sp>
        <p:nvSpPr>
          <p:cNvPr id="11" name="任意多边形 10"/>
          <p:cNvSpPr/>
          <p:nvPr/>
        </p:nvSpPr>
        <p:spPr>
          <a:xfrm>
            <a:off x="3070037" y="3415296"/>
            <a:ext cx="457200" cy="4572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0">
            <a:solidFill>
              <a:srgbClr val="000000"/>
            </a:solidFill>
            <a:prstDash val="solid"/>
          </a:ln>
        </p:spPr>
        <p:txBody>
          <a:bodyPr vert="horz" wrap="none" lIns="90000" tIns="45000" rIns="90000" bIns="45000" anchor="ctr" anchorCtr="0" compatLnSpc="0">
            <a:noAutofit/>
          </a:bodyPr>
          <a:lstStyle/>
          <a:p>
            <a:pPr lvl="0" algn="ctr" hangingPunct="0"/>
            <a:r>
              <a:rPr lang="en-US" altLang="zh-CN" dirty="0" smtClean="0">
                <a:latin typeface="Liberation Sans" pitchFamily="18"/>
                <a:ea typeface="WenQuanYi Zen Hei" pitchFamily="2"/>
                <a:cs typeface="DejaVu Sans" pitchFamily="2"/>
              </a:rPr>
              <a:t>h</a:t>
            </a:r>
            <a:r>
              <a:rPr lang="en-US" altLang="zh-CN" baseline="-25000" dirty="0" smtClean="0">
                <a:latin typeface="Liberation Sans" pitchFamily="18"/>
                <a:ea typeface="WenQuanYi Zen Hei" pitchFamily="2"/>
                <a:cs typeface="DejaVu Sans" pitchFamily="2"/>
              </a:rPr>
              <a:t>3</a:t>
            </a:r>
            <a:endParaRPr lang="en-US" sz="1800" b="0" i="0" u="none" strike="noStrike" kern="1200" dirty="0">
              <a:ln>
                <a:noFill/>
              </a:ln>
              <a:latin typeface="Liberation Sans" pitchFamily="18"/>
              <a:ea typeface="WenQuanYi Zen Hei" pitchFamily="2"/>
              <a:cs typeface="DejaVu Sans" pitchFamily="2"/>
            </a:endParaRPr>
          </a:p>
        </p:txBody>
      </p:sp>
      <p:sp>
        <p:nvSpPr>
          <p:cNvPr id="12" name="任意多边形 11"/>
          <p:cNvSpPr/>
          <p:nvPr/>
        </p:nvSpPr>
        <p:spPr>
          <a:xfrm>
            <a:off x="2202561" y="3415296"/>
            <a:ext cx="457200" cy="4572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0">
            <a:solidFill>
              <a:srgbClr val="000000"/>
            </a:solidFill>
            <a:prstDash val="solid"/>
          </a:ln>
        </p:spPr>
        <p:txBody>
          <a:bodyPr vert="horz" wrap="none" lIns="90000" tIns="45000" rIns="90000" bIns="45000" anchor="ctr" anchorCtr="0" compatLnSpc="0">
            <a:noAutofit/>
          </a:bodyPr>
          <a:lstStyle/>
          <a:p>
            <a:pPr algn="ctr" hangingPunct="0"/>
            <a:r>
              <a:rPr lang="en-US" altLang="zh-CN" dirty="0" smtClean="0">
                <a:latin typeface="Liberation Sans" pitchFamily="18"/>
                <a:ea typeface="WenQuanYi Zen Hei" pitchFamily="2"/>
                <a:cs typeface="DejaVu Sans" pitchFamily="2"/>
              </a:rPr>
              <a:t>h</a:t>
            </a:r>
            <a:r>
              <a:rPr lang="en-US" altLang="zh-CN" baseline="-25000" dirty="0">
                <a:latin typeface="Liberation Sans" pitchFamily="18"/>
                <a:ea typeface="WenQuanYi Zen Hei" pitchFamily="2"/>
                <a:cs typeface="DejaVu Sans" pitchFamily="2"/>
              </a:rPr>
              <a:t>2</a:t>
            </a:r>
          </a:p>
        </p:txBody>
      </p:sp>
      <p:cxnSp>
        <p:nvCxnSpPr>
          <p:cNvPr id="13" name="直接箭头连接符 12"/>
          <p:cNvCxnSpPr>
            <a:stCxn id="6" idx="8"/>
            <a:endCxn id="10" idx="4"/>
          </p:cNvCxnSpPr>
          <p:nvPr/>
        </p:nvCxnSpPr>
        <p:spPr>
          <a:xfrm flipH="1">
            <a:off x="1563685" y="2536896"/>
            <a:ext cx="274659" cy="878400"/>
          </a:xfrm>
          <a:prstGeom prst="straightConnector1">
            <a:avLst/>
          </a:prstGeom>
          <a:noFill/>
          <a:ln w="0">
            <a:solidFill>
              <a:srgbClr val="000000"/>
            </a:solidFill>
            <a:prstDash val="solid"/>
          </a:ln>
        </p:spPr>
      </p:cxnSp>
      <p:cxnSp>
        <p:nvCxnSpPr>
          <p:cNvPr id="14" name="直接箭头连接符 13"/>
          <p:cNvCxnSpPr>
            <a:stCxn id="10" idx="4"/>
            <a:endCxn id="7" idx="8"/>
          </p:cNvCxnSpPr>
          <p:nvPr/>
        </p:nvCxnSpPr>
        <p:spPr>
          <a:xfrm flipV="1">
            <a:off x="1563685" y="2500896"/>
            <a:ext cx="1261058" cy="914400"/>
          </a:xfrm>
          <a:prstGeom prst="straightConnector1">
            <a:avLst/>
          </a:prstGeom>
          <a:noFill/>
          <a:ln w="0">
            <a:solidFill>
              <a:srgbClr val="000000"/>
            </a:solidFill>
            <a:prstDash val="solid"/>
          </a:ln>
        </p:spPr>
      </p:cxnSp>
      <p:cxnSp>
        <p:nvCxnSpPr>
          <p:cNvPr id="15" name="直接箭头连接符 14"/>
          <p:cNvCxnSpPr>
            <a:stCxn id="10" idx="4"/>
            <a:endCxn id="8" idx="8"/>
          </p:cNvCxnSpPr>
          <p:nvPr/>
        </p:nvCxnSpPr>
        <p:spPr>
          <a:xfrm flipV="1">
            <a:off x="1563685" y="2536896"/>
            <a:ext cx="2211459" cy="878400"/>
          </a:xfrm>
          <a:prstGeom prst="straightConnector1">
            <a:avLst/>
          </a:prstGeom>
          <a:noFill/>
          <a:ln w="0">
            <a:solidFill>
              <a:srgbClr val="000000"/>
            </a:solidFill>
            <a:prstDash val="solid"/>
          </a:ln>
        </p:spPr>
      </p:cxnSp>
      <p:cxnSp>
        <p:nvCxnSpPr>
          <p:cNvPr id="16" name="直接箭头连接符 15"/>
          <p:cNvCxnSpPr>
            <a:stCxn id="6" idx="8"/>
            <a:endCxn id="12" idx="4"/>
          </p:cNvCxnSpPr>
          <p:nvPr/>
        </p:nvCxnSpPr>
        <p:spPr>
          <a:xfrm>
            <a:off x="1838344" y="2536896"/>
            <a:ext cx="592817" cy="878400"/>
          </a:xfrm>
          <a:prstGeom prst="straightConnector1">
            <a:avLst/>
          </a:prstGeom>
          <a:noFill/>
          <a:ln w="0">
            <a:solidFill>
              <a:srgbClr val="000000"/>
            </a:solidFill>
            <a:prstDash val="solid"/>
          </a:ln>
        </p:spPr>
      </p:cxnSp>
      <p:cxnSp>
        <p:nvCxnSpPr>
          <p:cNvPr id="17" name="直接箭头连接符 16"/>
          <p:cNvCxnSpPr>
            <a:stCxn id="12" idx="4"/>
            <a:endCxn id="7" idx="8"/>
          </p:cNvCxnSpPr>
          <p:nvPr/>
        </p:nvCxnSpPr>
        <p:spPr>
          <a:xfrm flipV="1">
            <a:off x="2431161" y="2500896"/>
            <a:ext cx="393582" cy="914400"/>
          </a:xfrm>
          <a:prstGeom prst="straightConnector1">
            <a:avLst/>
          </a:prstGeom>
          <a:noFill/>
          <a:ln w="0">
            <a:solidFill>
              <a:srgbClr val="000000"/>
            </a:solidFill>
            <a:prstDash val="solid"/>
          </a:ln>
        </p:spPr>
      </p:cxnSp>
      <p:cxnSp>
        <p:nvCxnSpPr>
          <p:cNvPr id="18" name="直接箭头连接符 17"/>
          <p:cNvCxnSpPr>
            <a:stCxn id="12" idx="4"/>
            <a:endCxn id="8" idx="8"/>
          </p:cNvCxnSpPr>
          <p:nvPr/>
        </p:nvCxnSpPr>
        <p:spPr>
          <a:xfrm flipV="1">
            <a:off x="2431161" y="2536896"/>
            <a:ext cx="1343983" cy="878400"/>
          </a:xfrm>
          <a:prstGeom prst="straightConnector1">
            <a:avLst/>
          </a:prstGeom>
          <a:noFill/>
          <a:ln w="0">
            <a:solidFill>
              <a:srgbClr val="000000"/>
            </a:solidFill>
            <a:prstDash val="solid"/>
          </a:ln>
        </p:spPr>
      </p:cxnSp>
      <p:cxnSp>
        <p:nvCxnSpPr>
          <p:cNvPr id="19" name="直接箭头连接符 18"/>
          <p:cNvCxnSpPr>
            <a:stCxn id="7" idx="8"/>
            <a:endCxn id="11" idx="4"/>
          </p:cNvCxnSpPr>
          <p:nvPr/>
        </p:nvCxnSpPr>
        <p:spPr>
          <a:xfrm>
            <a:off x="2824743" y="2500896"/>
            <a:ext cx="473894" cy="914400"/>
          </a:xfrm>
          <a:prstGeom prst="straightConnector1">
            <a:avLst/>
          </a:prstGeom>
          <a:noFill/>
          <a:ln w="0">
            <a:solidFill>
              <a:srgbClr val="000000"/>
            </a:solidFill>
            <a:prstDash val="solid"/>
          </a:ln>
        </p:spPr>
      </p:cxnSp>
      <p:cxnSp>
        <p:nvCxnSpPr>
          <p:cNvPr id="20" name="直接箭头连接符 19"/>
          <p:cNvCxnSpPr>
            <a:stCxn id="6" idx="8"/>
            <a:endCxn id="11" idx="4"/>
          </p:cNvCxnSpPr>
          <p:nvPr/>
        </p:nvCxnSpPr>
        <p:spPr>
          <a:xfrm>
            <a:off x="1838344" y="2536896"/>
            <a:ext cx="1460293" cy="878400"/>
          </a:xfrm>
          <a:prstGeom prst="straightConnector1">
            <a:avLst/>
          </a:prstGeom>
          <a:noFill/>
          <a:ln w="0">
            <a:solidFill>
              <a:srgbClr val="000000"/>
            </a:solidFill>
            <a:prstDash val="solid"/>
          </a:ln>
        </p:spPr>
      </p:cxnSp>
      <p:cxnSp>
        <p:nvCxnSpPr>
          <p:cNvPr id="21" name="直接箭头连接符 20"/>
          <p:cNvCxnSpPr>
            <a:stCxn id="11" idx="4"/>
            <a:endCxn id="8" idx="8"/>
          </p:cNvCxnSpPr>
          <p:nvPr/>
        </p:nvCxnSpPr>
        <p:spPr>
          <a:xfrm flipV="1">
            <a:off x="3298637" y="2536896"/>
            <a:ext cx="476507" cy="878400"/>
          </a:xfrm>
          <a:prstGeom prst="straightConnector1">
            <a:avLst/>
          </a:prstGeom>
          <a:noFill/>
          <a:ln w="0">
            <a:solidFill>
              <a:srgbClr val="000000"/>
            </a:solidFill>
            <a:prstDash val="solid"/>
          </a:ln>
        </p:spPr>
      </p:cxnSp>
      <p:cxnSp>
        <p:nvCxnSpPr>
          <p:cNvPr id="22" name="直接箭头连接符 21"/>
          <p:cNvCxnSpPr>
            <a:stCxn id="6" idx="8"/>
            <a:endCxn id="9" idx="4"/>
          </p:cNvCxnSpPr>
          <p:nvPr/>
        </p:nvCxnSpPr>
        <p:spPr>
          <a:xfrm>
            <a:off x="1838344" y="2536896"/>
            <a:ext cx="2327769" cy="878400"/>
          </a:xfrm>
          <a:prstGeom prst="straightConnector1">
            <a:avLst/>
          </a:prstGeom>
          <a:noFill/>
          <a:ln w="0">
            <a:solidFill>
              <a:srgbClr val="000000"/>
            </a:solidFill>
            <a:prstDash val="solid"/>
          </a:ln>
        </p:spPr>
      </p:cxnSp>
      <p:cxnSp>
        <p:nvCxnSpPr>
          <p:cNvPr id="23" name="直接箭头连接符 22"/>
          <p:cNvCxnSpPr>
            <a:stCxn id="7" idx="8"/>
            <a:endCxn id="9" idx="4"/>
          </p:cNvCxnSpPr>
          <p:nvPr/>
        </p:nvCxnSpPr>
        <p:spPr>
          <a:xfrm>
            <a:off x="2824743" y="2500896"/>
            <a:ext cx="1341370" cy="914400"/>
          </a:xfrm>
          <a:prstGeom prst="straightConnector1">
            <a:avLst/>
          </a:prstGeom>
          <a:noFill/>
          <a:ln w="0">
            <a:solidFill>
              <a:srgbClr val="000000"/>
            </a:solidFill>
            <a:prstDash val="solid"/>
          </a:ln>
        </p:spPr>
      </p:cxnSp>
      <p:cxnSp>
        <p:nvCxnSpPr>
          <p:cNvPr id="24" name="直接箭头连接符 23"/>
          <p:cNvCxnSpPr>
            <a:stCxn id="8" idx="8"/>
            <a:endCxn id="9" idx="4"/>
          </p:cNvCxnSpPr>
          <p:nvPr/>
        </p:nvCxnSpPr>
        <p:spPr>
          <a:xfrm>
            <a:off x="3775144" y="2536896"/>
            <a:ext cx="390969" cy="878400"/>
          </a:xfrm>
          <a:prstGeom prst="straightConnector1">
            <a:avLst/>
          </a:prstGeom>
          <a:noFill/>
          <a:ln w="0">
            <a:solidFill>
              <a:srgbClr val="000000"/>
            </a:solidFill>
            <a:prstDash val="solid"/>
          </a:ln>
        </p:spPr>
      </p:cxnSp>
      <p:sp>
        <p:nvSpPr>
          <p:cNvPr id="25" name="任意多边形 24"/>
          <p:cNvSpPr/>
          <p:nvPr/>
        </p:nvSpPr>
        <p:spPr>
          <a:xfrm>
            <a:off x="2622328" y="5976993"/>
            <a:ext cx="457200" cy="4572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0">
            <a:solidFill>
              <a:srgbClr val="000000"/>
            </a:solidFill>
            <a:prstDash val="solid"/>
          </a:ln>
        </p:spPr>
        <p:txBody>
          <a:bodyPr vert="horz" wrap="none" lIns="90000" tIns="45000" rIns="90000" bIns="45000" anchor="ctr" anchorCtr="0" compatLnSpc="0">
            <a:noAutofit/>
          </a:bodyPr>
          <a:lstStyle/>
          <a:p>
            <a:pPr lvl="0" algn="ctr" hangingPunct="0"/>
            <a:r>
              <a:rPr lang="cy-GB" dirty="0">
                <a:latin typeface="Liberation Sans" pitchFamily="18"/>
                <a:ea typeface="WenQuanYi Zen Hei" pitchFamily="2"/>
                <a:cs typeface="DejaVu Sans" pitchFamily="2"/>
              </a:rPr>
              <a:t>ŷ</a:t>
            </a:r>
            <a:endParaRPr lang="en-US" sz="1800" b="0" i="0" u="none" strike="noStrike" kern="1200" dirty="0">
              <a:ln>
                <a:noFill/>
              </a:ln>
              <a:latin typeface="Liberation Sans" pitchFamily="18"/>
              <a:ea typeface="WenQuanYi Zen Hei" pitchFamily="2"/>
              <a:cs typeface="DejaVu Sans" pitchFamily="2"/>
            </a:endParaRPr>
          </a:p>
        </p:txBody>
      </p:sp>
      <p:cxnSp>
        <p:nvCxnSpPr>
          <p:cNvPr id="26" name="直接箭头连接符 25"/>
          <p:cNvCxnSpPr>
            <a:stCxn id="10" idx="8"/>
            <a:endCxn id="82" idx="0"/>
          </p:cNvCxnSpPr>
          <p:nvPr/>
        </p:nvCxnSpPr>
        <p:spPr>
          <a:xfrm>
            <a:off x="1563685" y="3872496"/>
            <a:ext cx="0" cy="824965"/>
          </a:xfrm>
          <a:prstGeom prst="straightConnector1">
            <a:avLst/>
          </a:prstGeom>
          <a:noFill/>
          <a:ln w="0">
            <a:solidFill>
              <a:srgbClr val="000000"/>
            </a:solidFill>
            <a:prstDash val="solid"/>
          </a:ln>
        </p:spPr>
      </p:cxnSp>
      <p:cxnSp>
        <p:nvCxnSpPr>
          <p:cNvPr id="27" name="直接箭头连接符 26"/>
          <p:cNvCxnSpPr>
            <a:stCxn id="84" idx="0"/>
            <a:endCxn id="12" idx="8"/>
          </p:cNvCxnSpPr>
          <p:nvPr/>
        </p:nvCxnSpPr>
        <p:spPr>
          <a:xfrm flipV="1">
            <a:off x="2431161" y="3872496"/>
            <a:ext cx="0" cy="824965"/>
          </a:xfrm>
          <a:prstGeom prst="straightConnector1">
            <a:avLst/>
          </a:prstGeom>
          <a:noFill/>
          <a:ln w="0">
            <a:solidFill>
              <a:srgbClr val="000000"/>
            </a:solidFill>
            <a:prstDash val="solid"/>
          </a:ln>
        </p:spPr>
      </p:cxnSp>
      <p:cxnSp>
        <p:nvCxnSpPr>
          <p:cNvPr id="28" name="直接箭头连接符 27"/>
          <p:cNvCxnSpPr>
            <a:stCxn id="83" idx="0"/>
            <a:endCxn id="11" idx="8"/>
          </p:cNvCxnSpPr>
          <p:nvPr/>
        </p:nvCxnSpPr>
        <p:spPr>
          <a:xfrm flipV="1">
            <a:off x="3298637" y="3872496"/>
            <a:ext cx="0" cy="824965"/>
          </a:xfrm>
          <a:prstGeom prst="straightConnector1">
            <a:avLst/>
          </a:prstGeom>
          <a:noFill/>
          <a:ln w="0">
            <a:solidFill>
              <a:srgbClr val="000000"/>
            </a:solidFill>
            <a:prstDash val="solid"/>
          </a:ln>
        </p:spPr>
      </p:cxnSp>
      <p:cxnSp>
        <p:nvCxnSpPr>
          <p:cNvPr id="29" name="直接箭头连接符 28"/>
          <p:cNvCxnSpPr>
            <a:stCxn id="81" idx="0"/>
            <a:endCxn id="9" idx="8"/>
          </p:cNvCxnSpPr>
          <p:nvPr/>
        </p:nvCxnSpPr>
        <p:spPr>
          <a:xfrm flipV="1">
            <a:off x="4166113" y="3872496"/>
            <a:ext cx="0" cy="824965"/>
          </a:xfrm>
          <a:prstGeom prst="straightConnector1">
            <a:avLst/>
          </a:prstGeom>
          <a:noFill/>
          <a:ln w="0">
            <a:solidFill>
              <a:srgbClr val="000000"/>
            </a:solidFill>
            <a:prstDash val="solid"/>
          </a:ln>
        </p:spPr>
      </p:cxnSp>
      <p:sp>
        <p:nvSpPr>
          <p:cNvPr id="30" name="任意多边形 29"/>
          <p:cNvSpPr/>
          <p:nvPr/>
        </p:nvSpPr>
        <p:spPr>
          <a:xfrm>
            <a:off x="1253890" y="3232416"/>
            <a:ext cx="3278868" cy="82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000000"/>
            </a:solidFill>
            <a:custDash>
              <a:ds d="197000" sp="197000"/>
            </a:custDash>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Liberation Sans" pitchFamily="18"/>
              <a:ea typeface="WenQuanYi Zen Hei" pitchFamily="2"/>
              <a:cs typeface="DejaVu Sans" pitchFamily="2"/>
            </a:endParaRPr>
          </a:p>
        </p:txBody>
      </p:sp>
      <p:sp>
        <p:nvSpPr>
          <p:cNvPr id="31" name="任意多边形 30"/>
          <p:cNvSpPr/>
          <p:nvPr/>
        </p:nvSpPr>
        <p:spPr>
          <a:xfrm>
            <a:off x="2066944" y="5746593"/>
            <a:ext cx="1522250" cy="82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000000"/>
            </a:solidFill>
            <a:custDash>
              <a:ds d="197000" sp="197000"/>
            </a:custDash>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Liberation Sans" pitchFamily="18"/>
              <a:ea typeface="WenQuanYi Zen Hei" pitchFamily="2"/>
              <a:cs typeface="DejaVu Sans" pitchFamily="2"/>
            </a:endParaRPr>
          </a:p>
        </p:txBody>
      </p:sp>
      <p:sp>
        <p:nvSpPr>
          <p:cNvPr id="32" name="文本框 31"/>
          <p:cNvSpPr txBox="1"/>
          <p:nvPr/>
        </p:nvSpPr>
        <p:spPr>
          <a:xfrm>
            <a:off x="4725118" y="2103770"/>
            <a:ext cx="981359" cy="373051"/>
          </a:xfrm>
          <a:prstGeom prst="rect">
            <a:avLst/>
          </a:prstGeom>
          <a:noFill/>
        </p:spPr>
        <p:txBody>
          <a:bodyPr wrap="none" rtlCol="0">
            <a:spAutoFit/>
          </a:bodyPr>
          <a:lstStyle/>
          <a:p>
            <a:pPr>
              <a:lnSpc>
                <a:spcPct val="114000"/>
              </a:lnSpc>
            </a:pPr>
            <a:r>
              <a:rPr lang="zh-CN" altLang="en-US" sz="1600" dirty="0" smtClean="0">
                <a:latin typeface="微软雅黑" panose="020B0503020204020204" pitchFamily="34" charset="-122"/>
                <a:ea typeface="微软雅黑" panose="020B0503020204020204" pitchFamily="34" charset="-122"/>
              </a:rPr>
              <a:t>输入层 </a:t>
            </a:r>
            <a:r>
              <a:rPr lang="en-US" altLang="zh-CN" sz="1600" b="1" i="1" dirty="0" smtClean="0">
                <a:latin typeface="微软雅黑" panose="020B0503020204020204" pitchFamily="34" charset="-122"/>
                <a:ea typeface="微软雅黑" panose="020B0503020204020204" pitchFamily="34" charset="-122"/>
              </a:rPr>
              <a:t>x</a:t>
            </a:r>
            <a:endParaRPr lang="zh-CN" altLang="en-US" sz="1600" b="1" i="1" dirty="0" smtClean="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3" name="文本框 32"/>
              <p:cNvSpPr txBox="1"/>
              <p:nvPr/>
            </p:nvSpPr>
            <p:spPr>
              <a:xfrm>
                <a:off x="4717345" y="3457370"/>
                <a:ext cx="876137" cy="373051"/>
              </a:xfrm>
              <a:prstGeom prst="rect">
                <a:avLst/>
              </a:prstGeom>
              <a:noFill/>
            </p:spPr>
            <p:txBody>
              <a:bodyPr wrap="none" rtlCol="0">
                <a:spAutoFit/>
              </a:bodyPr>
              <a:lstStyle/>
              <a:p>
                <a:pPr>
                  <a:lnSpc>
                    <a:spcPct val="114000"/>
                  </a:lnSpc>
                </a:pPr>
                <a:r>
                  <a:rPr lang="zh-CN" altLang="en-US" sz="1600" dirty="0" smtClean="0">
                    <a:latin typeface="微软雅黑" panose="020B0503020204020204" pitchFamily="34" charset="-122"/>
                    <a:ea typeface="微软雅黑" panose="020B0503020204020204" pitchFamily="34" charset="-122"/>
                  </a:rPr>
                  <a:t>隐层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1" i="1" smtClean="0">
                            <a:latin typeface="Cambria Math" panose="02040503050406030204" pitchFamily="18" charset="0"/>
                            <a:ea typeface="微软雅黑" panose="020B0503020204020204" pitchFamily="34" charset="-122"/>
                          </a:rPr>
                          <m:t>𝒉</m:t>
                        </m:r>
                      </m:e>
                      <m:sub>
                        <m:r>
                          <a:rPr lang="en-US" altLang="zh-CN" sz="1600" b="0" i="1" smtClean="0">
                            <a:latin typeface="Cambria Math" panose="02040503050406030204" pitchFamily="18" charset="0"/>
                            <a:ea typeface="微软雅黑" panose="020B0503020204020204" pitchFamily="34" charset="-122"/>
                          </a:rPr>
                          <m:t>1</m:t>
                        </m:r>
                      </m:sub>
                    </m:sSub>
                  </m:oMath>
                </a14:m>
                <a:endParaRPr lang="zh-CN" altLang="en-US" sz="1600" b="1" i="1" dirty="0" smtClean="0">
                  <a:latin typeface="微软雅黑" panose="020B0503020204020204" pitchFamily="34" charset="-122"/>
                  <a:ea typeface="微软雅黑" panose="020B0503020204020204" pitchFamily="34" charset="-122"/>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4717345" y="3457370"/>
                <a:ext cx="876137" cy="373051"/>
              </a:xfrm>
              <a:prstGeom prst="rect">
                <a:avLst/>
              </a:prstGeom>
              <a:blipFill>
                <a:blip r:embed="rId2"/>
                <a:stretch>
                  <a:fillRect l="-4167" t="-1639" b="-14754"/>
                </a:stretch>
              </a:blipFill>
            </p:spPr>
            <p:txBody>
              <a:bodyPr/>
              <a:lstStyle/>
              <a:p>
                <a:r>
                  <a:rPr lang="zh-CN" altLang="en-US">
                    <a:noFill/>
                  </a:rPr>
                  <a:t> </a:t>
                </a:r>
              </a:p>
            </p:txBody>
          </p:sp>
        </mc:Fallback>
      </mc:AlternateContent>
      <p:sp>
        <p:nvSpPr>
          <p:cNvPr id="34" name="文本框 33"/>
          <p:cNvSpPr txBox="1"/>
          <p:nvPr/>
        </p:nvSpPr>
        <p:spPr>
          <a:xfrm>
            <a:off x="4725118" y="6029711"/>
            <a:ext cx="970137" cy="351763"/>
          </a:xfrm>
          <a:prstGeom prst="rect">
            <a:avLst/>
          </a:prstGeom>
          <a:noFill/>
        </p:spPr>
        <p:txBody>
          <a:bodyPr wrap="none" rtlCol="0">
            <a:spAutoFit/>
          </a:bodyPr>
          <a:lstStyle/>
          <a:p>
            <a:pPr>
              <a:lnSpc>
                <a:spcPct val="114000"/>
              </a:lnSpc>
            </a:pPr>
            <a:r>
              <a:rPr lang="zh-CN" altLang="en-US" sz="1600" dirty="0" smtClean="0">
                <a:latin typeface="微软雅黑" panose="020B0503020204020204" pitchFamily="34" charset="-122"/>
                <a:ea typeface="微软雅黑" panose="020B0503020204020204" pitchFamily="34" charset="-122"/>
              </a:rPr>
              <a:t>输出层 </a:t>
            </a:r>
            <a:r>
              <a:rPr lang="cy-GB" altLang="zh-CN" sz="1600" i="1" dirty="0">
                <a:latin typeface="微软雅黑" panose="020B0503020204020204" pitchFamily="34" charset="-122"/>
                <a:ea typeface="微软雅黑" panose="020B0503020204020204" pitchFamily="34" charset="-122"/>
              </a:rPr>
              <a:t>ŷ</a:t>
            </a:r>
            <a:endParaRPr lang="zh-CN" altLang="en-US" sz="1600" i="1" dirty="0" smtClean="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5" name="文本框 34"/>
              <p:cNvSpPr txBox="1"/>
              <p:nvPr/>
            </p:nvSpPr>
            <p:spPr>
              <a:xfrm>
                <a:off x="4728472" y="2783606"/>
                <a:ext cx="1366593" cy="373051"/>
              </a:xfrm>
              <a:prstGeom prst="rect">
                <a:avLst/>
              </a:prstGeom>
              <a:noFill/>
            </p:spPr>
            <p:txBody>
              <a:bodyPr wrap="none" rtlCol="0">
                <a:spAutoFit/>
              </a:bodyPr>
              <a:lstStyle/>
              <a:p>
                <a:pPr>
                  <a:lnSpc>
                    <a:spcPct val="114000"/>
                  </a:lnSpc>
                </a:pPr>
                <a:r>
                  <a:rPr lang="zh-CN" altLang="en-US" sz="1600" dirty="0" smtClean="0">
                    <a:latin typeface="微软雅黑" panose="020B0503020204020204" pitchFamily="34" charset="-122"/>
                    <a:ea typeface="微软雅黑" panose="020B0503020204020204" pitchFamily="34" charset="-122"/>
                  </a:rPr>
                  <a:t>隐层参数 </a:t>
                </a:r>
                <a14:m>
                  <m:oMath xmlns:m="http://schemas.openxmlformats.org/officeDocument/2006/math">
                    <m:sSub>
                      <m:sSubPr>
                        <m:ctrlPr>
                          <a:rPr lang="en-US" altLang="zh-CN" sz="1600" b="1" i="1" dirty="0" smtClean="0">
                            <a:latin typeface="Cambria Math" panose="02040503050406030204" pitchFamily="18" charset="0"/>
                            <a:ea typeface="微软雅黑" panose="020B0503020204020204" pitchFamily="34" charset="-122"/>
                          </a:rPr>
                        </m:ctrlPr>
                      </m:sSubPr>
                      <m:e>
                        <m:r>
                          <a:rPr lang="en-US" altLang="zh-CN" sz="1600" b="1" i="1" dirty="0" smtClean="0">
                            <a:latin typeface="Cambria Math" panose="02040503050406030204" pitchFamily="18" charset="0"/>
                            <a:ea typeface="微软雅黑" panose="020B0503020204020204" pitchFamily="34" charset="-122"/>
                          </a:rPr>
                          <m:t>𝑾</m:t>
                        </m:r>
                      </m:e>
                      <m:sub>
                        <m:r>
                          <a:rPr lang="en-US" altLang="zh-CN" sz="1600" b="1" i="1" dirty="0" smtClean="0">
                            <a:latin typeface="Cambria Math" panose="02040503050406030204" pitchFamily="18" charset="0"/>
                            <a:ea typeface="微软雅黑" panose="020B0503020204020204" pitchFamily="34" charset="-122"/>
                          </a:rPr>
                          <m:t>𝟏</m:t>
                        </m:r>
                      </m:sub>
                    </m:sSub>
                  </m:oMath>
                </a14:m>
                <a:endParaRPr lang="zh-CN" altLang="en-US" sz="1600" b="1" i="1" dirty="0" smtClean="0">
                  <a:latin typeface="微软雅黑" panose="020B0503020204020204" pitchFamily="34" charset="-122"/>
                  <a:ea typeface="微软雅黑" panose="020B0503020204020204" pitchFamily="34" charset="-122"/>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4728472" y="2783606"/>
                <a:ext cx="1366593" cy="373051"/>
              </a:xfrm>
              <a:prstGeom prst="rect">
                <a:avLst/>
              </a:prstGeom>
              <a:blipFill>
                <a:blip r:embed="rId3"/>
                <a:stretch>
                  <a:fillRect l="-2679" t="-1639"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4725118" y="4098452"/>
                <a:ext cx="1424301" cy="373051"/>
              </a:xfrm>
              <a:prstGeom prst="rect">
                <a:avLst/>
              </a:prstGeom>
              <a:noFill/>
            </p:spPr>
            <p:txBody>
              <a:bodyPr wrap="none" rtlCol="0">
                <a:spAutoFit/>
              </a:bodyPr>
              <a:lstStyle/>
              <a:p>
                <a:pPr>
                  <a:lnSpc>
                    <a:spcPct val="114000"/>
                  </a:lnSpc>
                </a:pPr>
                <a:r>
                  <a:rPr lang="zh-CN" altLang="en-US" sz="1600" dirty="0" smtClean="0">
                    <a:latin typeface="微软雅黑" panose="020B0503020204020204" pitchFamily="34" charset="-122"/>
                    <a:ea typeface="微软雅黑" panose="020B0503020204020204" pitchFamily="34" charset="-122"/>
                  </a:rPr>
                  <a:t>隐层参数</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i="1" dirty="0" smtClean="0">
                            <a:latin typeface="Cambria Math" panose="02040503050406030204" pitchFamily="18" charset="0"/>
                            <a:ea typeface="微软雅黑" panose="020B0503020204020204" pitchFamily="34" charset="-122"/>
                          </a:rPr>
                        </m:ctrlPr>
                      </m:sSubPr>
                      <m:e>
                        <m:r>
                          <a:rPr lang="en-US" altLang="zh-CN" sz="1600" b="1" i="1" dirty="0" smtClean="0">
                            <a:latin typeface="Cambria Math" panose="02040503050406030204" pitchFamily="18" charset="0"/>
                            <a:ea typeface="微软雅黑" panose="020B0503020204020204" pitchFamily="34" charset="-122"/>
                          </a:rPr>
                          <m:t>𝑾</m:t>
                        </m:r>
                      </m:e>
                      <m:sub>
                        <m:r>
                          <a:rPr lang="en-US" altLang="zh-CN" sz="1600" i="1" dirty="0" smtClean="0">
                            <a:latin typeface="Cambria Math" panose="02040503050406030204" pitchFamily="18" charset="0"/>
                            <a:ea typeface="微软雅黑" panose="020B0503020204020204" pitchFamily="34" charset="-122"/>
                          </a:rPr>
                          <m:t>2</m:t>
                        </m:r>
                      </m:sub>
                    </m:sSub>
                  </m:oMath>
                </a14:m>
                <a:r>
                  <a:rPr lang="en-US" altLang="zh-CN" sz="1600" dirty="0" smtClean="0">
                    <a:latin typeface="微软雅黑" panose="020B0503020204020204" pitchFamily="34" charset="-122"/>
                    <a:ea typeface="微软雅黑" panose="020B0503020204020204" pitchFamily="34" charset="-122"/>
                  </a:rPr>
                  <a:t> </a:t>
                </a:r>
                <a:endParaRPr lang="zh-CN" altLang="en-US" sz="1600" b="1" i="1" dirty="0" smtClean="0">
                  <a:latin typeface="微软雅黑" panose="020B0503020204020204" pitchFamily="34" charset="-122"/>
                  <a:ea typeface="微软雅黑" panose="020B0503020204020204" pitchFamily="34" charset="-122"/>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4725118" y="4098452"/>
                <a:ext cx="1424301" cy="373051"/>
              </a:xfrm>
              <a:prstGeom prst="rect">
                <a:avLst/>
              </a:prstGeom>
              <a:blipFill>
                <a:blip r:embed="rId4"/>
                <a:stretch>
                  <a:fillRect l="-2137" t="-1613" b="-12903"/>
                </a:stretch>
              </a:blipFill>
            </p:spPr>
            <p:txBody>
              <a:bodyPr/>
              <a:lstStyle/>
              <a:p>
                <a:r>
                  <a:rPr lang="zh-CN" altLang="en-US">
                    <a:noFill/>
                  </a:rPr>
                  <a:t> </a:t>
                </a:r>
              </a:p>
            </p:txBody>
          </p:sp>
        </mc:Fallback>
      </mc:AlternateContent>
      <p:grpSp>
        <p:nvGrpSpPr>
          <p:cNvPr id="39" name="组合 38"/>
          <p:cNvGrpSpPr/>
          <p:nvPr/>
        </p:nvGrpSpPr>
        <p:grpSpPr>
          <a:xfrm>
            <a:off x="7482435" y="4926061"/>
            <a:ext cx="2646581" cy="871585"/>
            <a:chOff x="6479437" y="4344928"/>
            <a:chExt cx="1410501" cy="672687"/>
          </a:xfrm>
        </p:grpSpPr>
        <mc:AlternateContent xmlns:mc="http://schemas.openxmlformats.org/markup-compatibility/2006" xmlns:a14="http://schemas.microsoft.com/office/drawing/2010/main">
          <mc:Choice Requires="a14">
            <p:sp>
              <p:nvSpPr>
                <p:cNvPr id="40" name="文本框 39"/>
                <p:cNvSpPr txBox="1"/>
                <p:nvPr/>
              </p:nvSpPr>
              <p:spPr>
                <a:xfrm>
                  <a:off x="6479437" y="4344928"/>
                  <a:ext cx="469267" cy="671054"/>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𝐿</m:t>
                            </m:r>
                          </m:num>
                          <m:den>
                            <m:r>
                              <a:rPr lang="en-US" altLang="zh-CN" sz="2400" b="0" i="1"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𝑾</m:t>
                                </m:r>
                              </m:e>
                              <m:sub>
                                <m:r>
                                  <a:rPr lang="en-US" altLang="zh-CN" sz="2400" b="0" i="1" smtClean="0">
                                    <a:latin typeface="Cambria Math" panose="02040503050406030204" pitchFamily="18" charset="0"/>
                                    <a:ea typeface="Cambria Math" panose="02040503050406030204" pitchFamily="18" charset="0"/>
                                  </a:rPr>
                                  <m:t>1</m:t>
                                </m:r>
                              </m:sub>
                            </m:sSub>
                          </m:den>
                        </m:f>
                      </m:oMath>
                    </m:oMathPara>
                  </a14:m>
                  <a:endParaRPr lang="zh-CN" altLang="en-US" sz="2400" dirty="0" smtClean="0">
                    <a:latin typeface="微软雅黑" panose="020B0503020204020204" pitchFamily="34" charset="-122"/>
                    <a:ea typeface="微软雅黑" panose="020B0503020204020204" pitchFamily="34" charset="-122"/>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6479437" y="4344928"/>
                  <a:ext cx="469267" cy="67105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7351156" y="4344928"/>
                  <a:ext cx="349281" cy="67268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𝐿</m:t>
                            </m:r>
                          </m:num>
                          <m:den>
                            <m:r>
                              <a:rPr lang="en-US" altLang="zh-CN" sz="2400" b="0" i="1"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𝒘</m:t>
                                </m:r>
                              </m:e>
                              <m:sub>
                                <m:r>
                                  <a:rPr lang="en-US" altLang="zh-CN" sz="2400" b="0" i="1" smtClean="0">
                                    <a:latin typeface="Cambria Math" panose="02040503050406030204" pitchFamily="18" charset="0"/>
                                    <a:ea typeface="Cambria Math" panose="02040503050406030204" pitchFamily="18" charset="0"/>
                                  </a:rPr>
                                  <m:t>3</m:t>
                                </m:r>
                              </m:sub>
                            </m:sSub>
                          </m:den>
                        </m:f>
                      </m:oMath>
                    </m:oMathPara>
                  </a14:m>
                  <a:endParaRPr lang="zh-CN" altLang="en-US" sz="2400" dirty="0" smtClean="0">
                    <a:latin typeface="微软雅黑" panose="020B0503020204020204" pitchFamily="34" charset="-122"/>
                    <a:ea typeface="微软雅黑" panose="020B0503020204020204" pitchFamily="34" charset="-122"/>
                  </a:endParaRPr>
                </a:p>
              </p:txBody>
            </p:sp>
          </mc:Choice>
          <mc:Fallback xmlns="">
            <p:sp>
              <p:nvSpPr>
                <p:cNvPr id="41" name="文本框 40"/>
                <p:cNvSpPr txBox="1">
                  <a:spLocks noRot="1" noChangeAspect="1" noMove="1" noResize="1" noEditPoints="1" noAdjustHandles="1" noChangeArrowheads="1" noChangeShapeType="1" noTextEdit="1"/>
                </p:cNvSpPr>
                <p:nvPr/>
              </p:nvSpPr>
              <p:spPr>
                <a:xfrm>
                  <a:off x="7351156" y="4344928"/>
                  <a:ext cx="349281" cy="6726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6941432" y="4344928"/>
                  <a:ext cx="381746" cy="671054"/>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𝐿</m:t>
                            </m:r>
                          </m:num>
                          <m:den>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𝑾</m:t>
                                </m:r>
                              </m:e>
                              <m:sub>
                                <m:r>
                                  <a:rPr lang="en-US" altLang="zh-CN" sz="2400" b="0" i="1" smtClean="0">
                                    <a:latin typeface="Cambria Math" panose="02040503050406030204" pitchFamily="18" charset="0"/>
                                    <a:ea typeface="Cambria Math" panose="02040503050406030204" pitchFamily="18" charset="0"/>
                                  </a:rPr>
                                  <m:t>2</m:t>
                                </m:r>
                              </m:sub>
                            </m:sSub>
                          </m:den>
                        </m:f>
                      </m:oMath>
                    </m:oMathPara>
                  </a14:m>
                  <a:endParaRPr lang="zh-CN" altLang="en-US" sz="2400" dirty="0" smtClean="0">
                    <a:latin typeface="微软雅黑" panose="020B0503020204020204" pitchFamily="34" charset="-122"/>
                    <a:ea typeface="微软雅黑" panose="020B0503020204020204" pitchFamily="34" charset="-122"/>
                  </a:endParaRPr>
                </a:p>
              </p:txBody>
            </p:sp>
          </mc:Choice>
          <mc:Fallback xmlns="">
            <p:sp>
              <p:nvSpPr>
                <p:cNvPr id="42" name="文本框 41"/>
                <p:cNvSpPr txBox="1">
                  <a:spLocks noRot="1" noChangeAspect="1" noMove="1" noResize="1" noEditPoints="1" noAdjustHandles="1" noChangeArrowheads="1" noChangeShapeType="1" noTextEdit="1"/>
                </p:cNvSpPr>
                <p:nvPr/>
              </p:nvSpPr>
              <p:spPr>
                <a:xfrm>
                  <a:off x="6941432" y="4344928"/>
                  <a:ext cx="381746" cy="671054"/>
                </a:xfrm>
                <a:prstGeom prst="rect">
                  <a:avLst/>
                </a:prstGeom>
                <a:blipFill>
                  <a:blip r:embed="rId7"/>
                  <a:stretch>
                    <a:fillRect/>
                  </a:stretch>
                </a:blipFill>
              </p:spPr>
              <p:txBody>
                <a:bodyPr/>
                <a:lstStyle/>
                <a:p>
                  <a:r>
                    <a:rPr lang="zh-CN" altLang="en-US">
                      <a:noFill/>
                    </a:rPr>
                    <a:t> </a:t>
                  </a:r>
                </a:p>
              </p:txBody>
            </p:sp>
          </mc:Fallback>
        </mc:AlternateContent>
        <p:sp>
          <p:nvSpPr>
            <p:cNvPr id="43" name="文本框 42"/>
            <p:cNvSpPr txBox="1"/>
            <p:nvPr/>
          </p:nvSpPr>
          <p:spPr>
            <a:xfrm>
              <a:off x="7889896" y="4344928"/>
              <a:ext cx="42" cy="300242"/>
            </a:xfrm>
            <a:prstGeom prst="rect">
              <a:avLst/>
            </a:prstGeom>
            <a:noFill/>
          </p:spPr>
          <p:txBody>
            <a:bodyPr wrap="none" lIns="0" tIns="0" rIns="0" bIns="0" rtlCol="0">
              <a:spAutoFit/>
            </a:bodyPr>
            <a:lstStyle/>
            <a:p>
              <a:pPr>
                <a:lnSpc>
                  <a:spcPct val="114000"/>
                </a:lnSpc>
              </a:pPr>
              <a:endParaRPr lang="zh-CN" altLang="en-US" sz="2400" dirty="0" smtClean="0">
                <a:latin typeface="微软雅黑" panose="020B0503020204020204" pitchFamily="34" charset="-122"/>
                <a:ea typeface="微软雅黑" panose="020B0503020204020204" pitchFamily="34" charset="-122"/>
              </a:endParaRPr>
            </a:p>
          </p:txBody>
        </p:sp>
      </p:grpSp>
      <p:grpSp>
        <p:nvGrpSpPr>
          <p:cNvPr id="150" name="组合 149"/>
          <p:cNvGrpSpPr/>
          <p:nvPr/>
        </p:nvGrpSpPr>
        <p:grpSpPr>
          <a:xfrm>
            <a:off x="7487451" y="2079696"/>
            <a:ext cx="2636551" cy="1892067"/>
            <a:chOff x="7948898" y="2343383"/>
            <a:chExt cx="2636551" cy="1892067"/>
          </a:xfrm>
        </p:grpSpPr>
        <p:sp>
          <p:nvSpPr>
            <p:cNvPr id="46" name="矩形 45"/>
            <p:cNvSpPr/>
            <p:nvPr/>
          </p:nvSpPr>
          <p:spPr>
            <a:xfrm>
              <a:off x="7948898" y="2343383"/>
              <a:ext cx="2636551" cy="1892067"/>
            </a:xfrm>
            <a:prstGeom prst="rect">
              <a:avLst/>
            </a:prstGeom>
            <a:solidFill>
              <a:schemeClr val="bg1"/>
            </a:solidFill>
            <a:ln w="19050">
              <a:solidFill>
                <a:srgbClr val="0070C0"/>
              </a:solidFill>
            </a:ln>
            <a:effectLst>
              <a:outerShdw blurRad="63500" sx="102000" sy="102000" algn="ctr" rotWithShape="0">
                <a:prstClr val="black">
                  <a:alpha val="40000"/>
                </a:prstClr>
              </a:outerShdw>
            </a:effectLst>
          </p:spPr>
          <p:txBody>
            <a:bodyPr wrap="square" rtlCol="0" anchor="ctr" anchorCtr="0">
              <a:noAutofit/>
            </a:bodyPr>
            <a:lstStyle/>
            <a:p>
              <a:pPr algn="ctr">
                <a:lnSpc>
                  <a:spcPct val="114000"/>
                </a:lnSpc>
              </a:pPr>
              <a:endParaRPr kumimoji="1" lang="zh-CN" altLang="en-US" dirty="0">
                <a:latin typeface="Arial Narrow" panose="020B0606020202030204" pitchFamily="34" charset="0"/>
                <a:ea typeface="Microsoft YaHei" charset="-122"/>
                <a:cs typeface="Microsoft YaHei" charset="-122"/>
              </a:endParaRPr>
            </a:p>
          </p:txBody>
        </p:sp>
        <mc:AlternateContent xmlns:mc="http://schemas.openxmlformats.org/markup-compatibility/2006" xmlns:a14="http://schemas.microsoft.com/office/drawing/2010/main">
          <mc:Choice Requires="a14">
            <p:sp>
              <p:nvSpPr>
                <p:cNvPr id="48" name="文本框 47"/>
                <p:cNvSpPr txBox="1"/>
                <p:nvPr/>
              </p:nvSpPr>
              <p:spPr>
                <a:xfrm>
                  <a:off x="8141258" y="2453342"/>
                  <a:ext cx="1964512" cy="421013"/>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𝒉</m:t>
                            </m:r>
                          </m:e>
                          <m:sub>
                            <m:r>
                              <a:rPr lang="en-US" altLang="zh-CN" sz="2400" b="0" i="1" smtClean="0">
                                <a:latin typeface="Cambria Math" panose="02040503050406030204" pitchFamily="18" charset="0"/>
                                <a:ea typeface="微软雅黑" panose="020B0503020204020204" pitchFamily="34" charset="-122"/>
                              </a:rPr>
                              <m:t>1</m:t>
                            </m:r>
                          </m:sub>
                        </m:sSub>
                        <m:r>
                          <a:rPr lang="en-US" altLang="zh-CN" sz="2400" b="0" i="1" smtClean="0">
                            <a:latin typeface="Cambria Math" panose="02040503050406030204" pitchFamily="18" charset="0"/>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𝒔</m:t>
                            </m:r>
                          </m:e>
                          <m:sub>
                            <m:r>
                              <a:rPr lang="en-US" altLang="zh-CN" sz="2400" b="0" i="1" smtClean="0">
                                <a:latin typeface="Cambria Math" panose="02040503050406030204" pitchFamily="18" charset="0"/>
                                <a:ea typeface="微软雅黑" panose="020B0503020204020204" pitchFamily="34" charset="-122"/>
                              </a:rPr>
                              <m:t>1</m:t>
                            </m:r>
                          </m:sub>
                        </m:sSub>
                        <m:r>
                          <a:rPr lang="en-US" altLang="zh-CN" sz="2400" b="0" i="1" smtClean="0">
                            <a:latin typeface="Cambria Math" panose="02040503050406030204" pitchFamily="18" charset="0"/>
                            <a:ea typeface="微软雅黑" panose="020B0503020204020204" pitchFamily="34" charset="-122"/>
                          </a:rPr>
                          <m:t>(</m:t>
                        </m:r>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𝑾</m:t>
                            </m:r>
                          </m:e>
                          <m:sub>
                            <m:r>
                              <a:rPr lang="en-US" altLang="zh-CN" sz="2400" b="0" i="1" smtClean="0">
                                <a:latin typeface="Cambria Math" panose="02040503050406030204" pitchFamily="18" charset="0"/>
                                <a:ea typeface="微软雅黑" panose="020B0503020204020204" pitchFamily="34" charset="-122"/>
                              </a:rPr>
                              <m:t>1</m:t>
                            </m:r>
                          </m:sub>
                        </m:sSub>
                        <m:r>
                          <a:rPr lang="en-US" altLang="zh-CN" sz="2400" b="1" i="1" smtClean="0">
                            <a:latin typeface="Cambria Math" panose="02040503050406030204" pitchFamily="18" charset="0"/>
                            <a:ea typeface="微软雅黑" panose="020B0503020204020204" pitchFamily="34" charset="-122"/>
                          </a:rPr>
                          <m:t>𝒙</m:t>
                        </m:r>
                        <m:r>
                          <a:rPr lang="en-US" altLang="zh-CN" sz="2400" b="0" i="1" smtClean="0">
                            <a:latin typeface="Cambria Math" panose="02040503050406030204" pitchFamily="18" charset="0"/>
                            <a:ea typeface="微软雅黑" panose="020B0503020204020204" pitchFamily="34" charset="-122"/>
                          </a:rPr>
                          <m:t>)</m:t>
                        </m:r>
                      </m:oMath>
                    </m:oMathPara>
                  </a14:m>
                  <a:endParaRPr lang="zh-CN" altLang="en-US" sz="2400" dirty="0" smtClean="0">
                    <a:latin typeface="微软雅黑" panose="020B0503020204020204" pitchFamily="34" charset="-122"/>
                    <a:ea typeface="微软雅黑" panose="020B0503020204020204" pitchFamily="34" charset="-122"/>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8141258" y="2453342"/>
                  <a:ext cx="1964512" cy="42101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8141258" y="2880948"/>
                  <a:ext cx="2137380" cy="421013"/>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𝒉</m:t>
                            </m:r>
                          </m:e>
                          <m:sub>
                            <m:r>
                              <a:rPr lang="en-US" altLang="zh-CN" sz="2400" b="0" i="1" smtClean="0">
                                <a:latin typeface="Cambria Math" panose="02040503050406030204" pitchFamily="18" charset="0"/>
                                <a:ea typeface="微软雅黑" panose="020B0503020204020204" pitchFamily="34" charset="-122"/>
                              </a:rPr>
                              <m:t>2</m:t>
                            </m:r>
                          </m:sub>
                        </m:sSub>
                        <m:r>
                          <a:rPr lang="en-US" altLang="zh-CN" sz="2400" b="0" i="1" smtClean="0">
                            <a:latin typeface="Cambria Math" panose="02040503050406030204" pitchFamily="18" charset="0"/>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𝒔</m:t>
                            </m:r>
                          </m:e>
                          <m:sub>
                            <m:r>
                              <a:rPr lang="en-US" altLang="zh-CN" sz="2400" b="0" i="1" smtClean="0">
                                <a:latin typeface="Cambria Math" panose="02040503050406030204" pitchFamily="18" charset="0"/>
                                <a:ea typeface="微软雅黑" panose="020B0503020204020204" pitchFamily="34" charset="-122"/>
                              </a:rPr>
                              <m:t>2</m:t>
                            </m:r>
                          </m:sub>
                        </m:sSub>
                        <m:r>
                          <a:rPr lang="en-US" altLang="zh-CN" sz="2400" b="0" i="1" smtClean="0">
                            <a:latin typeface="Cambria Math" panose="02040503050406030204" pitchFamily="18" charset="0"/>
                            <a:ea typeface="微软雅黑" panose="020B0503020204020204" pitchFamily="34" charset="-122"/>
                          </a:rPr>
                          <m:t>(</m:t>
                        </m:r>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𝑾</m:t>
                            </m:r>
                          </m:e>
                          <m:sub>
                            <m:r>
                              <a:rPr lang="en-US" altLang="zh-CN" sz="2400" b="0" i="1" smtClean="0">
                                <a:latin typeface="Cambria Math" panose="02040503050406030204" pitchFamily="18" charset="0"/>
                                <a:ea typeface="微软雅黑" panose="020B0503020204020204" pitchFamily="34" charset="-122"/>
                              </a:rPr>
                              <m:t>2</m:t>
                            </m:r>
                          </m:sub>
                        </m:sSub>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𝒉</m:t>
                            </m:r>
                          </m:e>
                          <m:sub>
                            <m:r>
                              <a:rPr lang="en-US" altLang="zh-CN" sz="2400" b="0" i="1" smtClean="0">
                                <a:latin typeface="Cambria Math" panose="02040503050406030204" pitchFamily="18" charset="0"/>
                                <a:ea typeface="微软雅黑" panose="020B0503020204020204" pitchFamily="34" charset="-122"/>
                              </a:rPr>
                              <m:t>1</m:t>
                            </m:r>
                          </m:sub>
                        </m:sSub>
                        <m:r>
                          <a:rPr lang="en-US" altLang="zh-CN" sz="2400" b="0" i="1" smtClean="0">
                            <a:latin typeface="Cambria Math" panose="02040503050406030204" pitchFamily="18" charset="0"/>
                            <a:ea typeface="微软雅黑" panose="020B0503020204020204" pitchFamily="34" charset="-122"/>
                          </a:rPr>
                          <m:t>)</m:t>
                        </m:r>
                      </m:oMath>
                    </m:oMathPara>
                  </a14:m>
                  <a:endParaRPr lang="zh-CN" altLang="en-US" sz="2400" dirty="0" smtClean="0">
                    <a:latin typeface="微软雅黑" panose="020B0503020204020204" pitchFamily="34" charset="-122"/>
                    <a:ea typeface="微软雅黑" panose="020B0503020204020204" pitchFamily="34" charset="-122"/>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8141258" y="2880948"/>
                  <a:ext cx="2137380" cy="42101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8141258" y="3308554"/>
                  <a:ext cx="2004908" cy="429092"/>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acc>
                          <m:accPr>
                            <m:chr m:val="̂"/>
                            <m:ctrlPr>
                              <a:rPr lang="en-US" altLang="zh-CN" sz="2400" b="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𝑦</m:t>
                            </m:r>
                          </m:e>
                        </m:acc>
                        <m:r>
                          <a:rPr lang="en-US" altLang="zh-CN" sz="2400" b="0" i="1" smtClean="0">
                            <a:latin typeface="Cambria Math" panose="02040503050406030204" pitchFamily="18" charset="0"/>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𝑠</m:t>
                            </m:r>
                          </m:e>
                          <m:sub>
                            <m:r>
                              <a:rPr lang="en-US" altLang="zh-CN" sz="2400" b="0" i="1" smtClean="0">
                                <a:latin typeface="Cambria Math" panose="02040503050406030204" pitchFamily="18" charset="0"/>
                                <a:ea typeface="微软雅黑" panose="020B0503020204020204" pitchFamily="34" charset="-122"/>
                              </a:rPr>
                              <m:t>3</m:t>
                            </m:r>
                          </m:sub>
                        </m:sSub>
                        <m:d>
                          <m:dPr>
                            <m:ctrlPr>
                              <a:rPr lang="en-US" altLang="zh-CN" sz="2400" b="0" i="1" smtClean="0">
                                <a:latin typeface="Cambria Math" panose="02040503050406030204" pitchFamily="18" charset="0"/>
                                <a:ea typeface="微软雅黑" panose="020B0503020204020204" pitchFamily="34" charset="-122"/>
                              </a:rPr>
                            </m:ctrlPr>
                          </m:dPr>
                          <m:e>
                            <m:sSubSup>
                              <m:sSubSupPr>
                                <m:ctrlPr>
                                  <a:rPr lang="en-US" altLang="zh-CN" sz="2400" b="0" i="1" smtClean="0">
                                    <a:latin typeface="Cambria Math" panose="02040503050406030204" pitchFamily="18" charset="0"/>
                                    <a:ea typeface="微软雅黑" panose="020B0503020204020204" pitchFamily="34" charset="-122"/>
                                  </a:rPr>
                                </m:ctrlPr>
                              </m:sSubSupPr>
                              <m:e>
                                <m:r>
                                  <a:rPr lang="en-US" altLang="zh-CN" sz="2400" b="1" i="1" smtClean="0">
                                    <a:latin typeface="Cambria Math" panose="02040503050406030204" pitchFamily="18" charset="0"/>
                                    <a:ea typeface="微软雅黑" panose="020B0503020204020204" pitchFamily="34" charset="-122"/>
                                  </a:rPr>
                                  <m:t>𝒘</m:t>
                                </m:r>
                              </m:e>
                              <m:sub>
                                <m:r>
                                  <a:rPr lang="en-US" altLang="zh-CN" sz="2400" b="0" i="1" smtClean="0">
                                    <a:latin typeface="Cambria Math" panose="02040503050406030204" pitchFamily="18" charset="0"/>
                                    <a:ea typeface="微软雅黑" panose="020B0503020204020204" pitchFamily="34" charset="-122"/>
                                  </a:rPr>
                                  <m:t>3</m:t>
                                </m:r>
                              </m:sub>
                              <m:sup>
                                <m:r>
                                  <a:rPr lang="en-US" altLang="zh-CN" sz="2400" b="0" i="1" smtClean="0">
                                    <a:latin typeface="Cambria Math" panose="02040503050406030204" pitchFamily="18" charset="0"/>
                                    <a:ea typeface="微软雅黑" panose="020B0503020204020204" pitchFamily="34" charset="-122"/>
                                  </a:rPr>
                                  <m:t>𝑇</m:t>
                                </m:r>
                              </m:sup>
                            </m:sSubSup>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𝒉</m:t>
                                </m:r>
                              </m:e>
                              <m:sub>
                                <m:r>
                                  <a:rPr lang="en-US" altLang="zh-CN" sz="2400" b="0" i="1" smtClean="0">
                                    <a:latin typeface="Cambria Math" panose="02040503050406030204" pitchFamily="18" charset="0"/>
                                    <a:ea typeface="微软雅黑" panose="020B0503020204020204" pitchFamily="34" charset="-122"/>
                                  </a:rPr>
                                  <m:t>2</m:t>
                                </m:r>
                              </m:sub>
                            </m:sSub>
                          </m:e>
                        </m:d>
                        <m:r>
                          <a:rPr lang="en-US" altLang="zh-CN" sz="2400" b="0" i="1" smtClean="0">
                            <a:latin typeface="Cambria Math" panose="02040503050406030204" pitchFamily="18" charset="0"/>
                            <a:ea typeface="微软雅黑" panose="020B0503020204020204" pitchFamily="34" charset="-122"/>
                          </a:rPr>
                          <m:t> </m:t>
                        </m:r>
                      </m:oMath>
                    </m:oMathPara>
                  </a14:m>
                  <a:endParaRPr lang="zh-CN" altLang="en-US" sz="2400" dirty="0" smtClean="0">
                    <a:latin typeface="微软雅黑" panose="020B0503020204020204" pitchFamily="34" charset="-122"/>
                    <a:ea typeface="微软雅黑" panose="020B0503020204020204" pitchFamily="34" charset="-122"/>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8141258" y="3308554"/>
                  <a:ext cx="2004908" cy="42909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8141258" y="3729567"/>
                  <a:ext cx="1610184" cy="421013"/>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𝐿</m:t>
                        </m:r>
                        <m:r>
                          <a:rPr lang="en-US" altLang="zh-CN" sz="2400" b="0" i="1" smtClean="0">
                            <a:latin typeface="Cambria Math" panose="02040503050406030204" pitchFamily="18" charset="0"/>
                            <a:ea typeface="微软雅黑" panose="020B0503020204020204" pitchFamily="34" charset="-122"/>
                          </a:rPr>
                          <m:t>=ℓ</m:t>
                        </m:r>
                        <m:d>
                          <m:dPr>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pitchFamily="18" charset="0"/>
                                <a:ea typeface="微软雅黑" panose="020B0503020204020204" pitchFamily="34" charset="-122"/>
                              </a:rPr>
                              <m:t>𝑦</m:t>
                            </m:r>
                            <m:r>
                              <a:rPr lang="en-US" altLang="zh-CN" sz="2400" b="0" i="1" smtClean="0">
                                <a:latin typeface="Cambria Math" panose="02040503050406030204" pitchFamily="18" charset="0"/>
                                <a:ea typeface="微软雅黑" panose="020B0503020204020204" pitchFamily="34" charset="-122"/>
                              </a:rPr>
                              <m:t>,</m:t>
                            </m:r>
                            <m:acc>
                              <m:accPr>
                                <m:chr m:val="̂"/>
                                <m:ctrlPr>
                                  <a:rPr lang="en-US" altLang="zh-CN" sz="2400" b="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𝑦</m:t>
                                </m:r>
                              </m:e>
                            </m:acc>
                          </m:e>
                        </m:d>
                        <m:r>
                          <a:rPr lang="en-US" altLang="zh-CN" sz="2400" b="0" i="1" smtClean="0">
                            <a:latin typeface="Cambria Math" panose="02040503050406030204" pitchFamily="18" charset="0"/>
                            <a:ea typeface="微软雅黑" panose="020B0503020204020204" pitchFamily="34" charset="-122"/>
                          </a:rPr>
                          <m:t> </m:t>
                        </m:r>
                      </m:oMath>
                    </m:oMathPara>
                  </a14:m>
                  <a:endParaRPr lang="zh-CN" altLang="en-US" sz="2400" dirty="0" smtClean="0">
                    <a:latin typeface="微软雅黑" panose="020B0503020204020204" pitchFamily="34" charset="-122"/>
                    <a:ea typeface="微软雅黑" panose="020B0503020204020204" pitchFamily="34" charset="-122"/>
                  </a:endParaRPr>
                </a:p>
              </p:txBody>
            </p:sp>
          </mc:Choice>
          <mc:Fallback xmlns="">
            <p:sp>
              <p:nvSpPr>
                <p:cNvPr id="52" name="文本框 51"/>
                <p:cNvSpPr txBox="1">
                  <a:spLocks noRot="1" noChangeAspect="1" noMove="1" noResize="1" noEditPoints="1" noAdjustHandles="1" noChangeArrowheads="1" noChangeShapeType="1" noTextEdit="1"/>
                </p:cNvSpPr>
                <p:nvPr/>
              </p:nvSpPr>
              <p:spPr>
                <a:xfrm>
                  <a:off x="8141258" y="3729567"/>
                  <a:ext cx="1610184" cy="421013"/>
                </a:xfrm>
                <a:prstGeom prst="rect">
                  <a:avLst/>
                </a:prstGeom>
                <a:blipFill>
                  <a:blip r:embed="rId11"/>
                  <a:stretch>
                    <a:fillRect/>
                  </a:stretch>
                </a:blipFill>
              </p:spPr>
              <p:txBody>
                <a:bodyPr/>
                <a:lstStyle/>
                <a:p>
                  <a:r>
                    <a:rPr lang="zh-CN" altLang="en-US">
                      <a:noFill/>
                    </a:rPr>
                    <a:t> </a:t>
                  </a:r>
                </a:p>
              </p:txBody>
            </p:sp>
          </mc:Fallback>
        </mc:AlternateContent>
      </p:grpSp>
      <p:sp>
        <p:nvSpPr>
          <p:cNvPr id="81" name="任意多边形 80"/>
          <p:cNvSpPr/>
          <p:nvPr/>
        </p:nvSpPr>
        <p:spPr>
          <a:xfrm>
            <a:off x="3937513" y="4697461"/>
            <a:ext cx="457200" cy="4572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0">
            <a:solidFill>
              <a:srgbClr val="000000"/>
            </a:solidFill>
            <a:prstDash val="solid"/>
          </a:ln>
        </p:spPr>
        <p:txBody>
          <a:bodyPr vert="horz" wrap="none" lIns="90000" tIns="45000" rIns="90000" bIns="45000" anchor="ctr" anchorCtr="0" compatLnSpc="0">
            <a:noAutofit/>
          </a:bodyPr>
          <a:lstStyle/>
          <a:p>
            <a:pPr lvl="0" algn="ctr" hangingPunct="0"/>
            <a:r>
              <a:rPr lang="en-US" altLang="zh-CN" dirty="0" smtClean="0">
                <a:latin typeface="Liberation Sans" pitchFamily="18"/>
                <a:ea typeface="WenQuanYi Zen Hei" pitchFamily="2"/>
                <a:cs typeface="DejaVu Sans" pitchFamily="2"/>
              </a:rPr>
              <a:t>h</a:t>
            </a:r>
            <a:r>
              <a:rPr lang="en-US" altLang="zh-CN" baseline="-25000" dirty="0" smtClean="0">
                <a:latin typeface="Liberation Sans" pitchFamily="18"/>
                <a:ea typeface="WenQuanYi Zen Hei" pitchFamily="2"/>
                <a:cs typeface="DejaVu Sans" pitchFamily="2"/>
              </a:rPr>
              <a:t>4</a:t>
            </a:r>
            <a:endParaRPr lang="en-US" sz="1800" b="0" i="0" u="none" strike="noStrike" kern="1200" dirty="0">
              <a:ln>
                <a:noFill/>
              </a:ln>
              <a:latin typeface="Liberation Sans" pitchFamily="18"/>
              <a:ea typeface="WenQuanYi Zen Hei" pitchFamily="2"/>
              <a:cs typeface="DejaVu Sans" pitchFamily="2"/>
            </a:endParaRPr>
          </a:p>
        </p:txBody>
      </p:sp>
      <p:sp>
        <p:nvSpPr>
          <p:cNvPr id="82" name="任意多边形 81"/>
          <p:cNvSpPr/>
          <p:nvPr/>
        </p:nvSpPr>
        <p:spPr>
          <a:xfrm>
            <a:off x="1335085" y="4697461"/>
            <a:ext cx="457200" cy="4572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0">
            <a:solidFill>
              <a:srgbClr val="000000"/>
            </a:solidFill>
            <a:prstDash val="solid"/>
          </a:ln>
        </p:spPr>
        <p:txBody>
          <a:bodyPr vert="horz" wrap="none" lIns="90000" tIns="45000" rIns="90000" bIns="45000" anchor="ctr" anchorCtr="0" compatLnSpc="0">
            <a:noAutofit/>
          </a:bodyPr>
          <a:lstStyle/>
          <a:p>
            <a:pPr marL="0" marR="0" lvl="0" indent="0" algn="ctr" rtl="0" hangingPunct="0">
              <a:lnSpc>
                <a:spcPct val="100000"/>
              </a:lnSpc>
              <a:spcBef>
                <a:spcPts val="0"/>
              </a:spcBef>
              <a:spcAft>
                <a:spcPts val="0"/>
              </a:spcAft>
              <a:buNone/>
              <a:tabLst/>
            </a:pPr>
            <a:r>
              <a:rPr lang="en-US" dirty="0" smtClean="0">
                <a:latin typeface="Liberation Sans" pitchFamily="18"/>
                <a:ea typeface="WenQuanYi Zen Hei" pitchFamily="2"/>
                <a:cs typeface="DejaVu Sans" pitchFamily="2"/>
              </a:rPr>
              <a:t>h</a:t>
            </a:r>
            <a:r>
              <a:rPr lang="en-US" baseline="-25000" dirty="0" smtClean="0">
                <a:latin typeface="Liberation Sans" pitchFamily="18"/>
                <a:ea typeface="WenQuanYi Zen Hei" pitchFamily="2"/>
                <a:cs typeface="DejaVu Sans" pitchFamily="2"/>
              </a:rPr>
              <a:t>1</a:t>
            </a:r>
            <a:endParaRPr lang="en-US" sz="1800" b="0" i="0" u="none" strike="noStrike" kern="1200" baseline="-25000" dirty="0">
              <a:ln>
                <a:noFill/>
              </a:ln>
              <a:latin typeface="Liberation Sans" pitchFamily="18"/>
              <a:ea typeface="WenQuanYi Zen Hei" pitchFamily="2"/>
              <a:cs typeface="DejaVu Sans" pitchFamily="2"/>
            </a:endParaRPr>
          </a:p>
        </p:txBody>
      </p:sp>
      <p:sp>
        <p:nvSpPr>
          <p:cNvPr id="83" name="任意多边形 82"/>
          <p:cNvSpPr/>
          <p:nvPr/>
        </p:nvSpPr>
        <p:spPr>
          <a:xfrm>
            <a:off x="3070037" y="4697461"/>
            <a:ext cx="457200" cy="4572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0">
            <a:solidFill>
              <a:srgbClr val="000000"/>
            </a:solidFill>
            <a:prstDash val="solid"/>
          </a:ln>
        </p:spPr>
        <p:txBody>
          <a:bodyPr vert="horz" wrap="none" lIns="90000" tIns="45000" rIns="90000" bIns="45000" anchor="ctr" anchorCtr="0" compatLnSpc="0">
            <a:noAutofit/>
          </a:bodyPr>
          <a:lstStyle/>
          <a:p>
            <a:pPr lvl="0" algn="ctr" hangingPunct="0"/>
            <a:r>
              <a:rPr lang="en-US" altLang="zh-CN" dirty="0" smtClean="0">
                <a:latin typeface="Liberation Sans" pitchFamily="18"/>
                <a:ea typeface="WenQuanYi Zen Hei" pitchFamily="2"/>
                <a:cs typeface="DejaVu Sans" pitchFamily="2"/>
              </a:rPr>
              <a:t>h</a:t>
            </a:r>
            <a:r>
              <a:rPr lang="en-US" altLang="zh-CN" baseline="-25000" dirty="0" smtClean="0">
                <a:latin typeface="Liberation Sans" pitchFamily="18"/>
                <a:ea typeface="WenQuanYi Zen Hei" pitchFamily="2"/>
                <a:cs typeface="DejaVu Sans" pitchFamily="2"/>
              </a:rPr>
              <a:t>3</a:t>
            </a:r>
            <a:endParaRPr lang="en-US" sz="1800" b="0" i="0" u="none" strike="noStrike" kern="1200" dirty="0">
              <a:ln>
                <a:noFill/>
              </a:ln>
              <a:latin typeface="Liberation Sans" pitchFamily="18"/>
              <a:ea typeface="WenQuanYi Zen Hei" pitchFamily="2"/>
              <a:cs typeface="DejaVu Sans" pitchFamily="2"/>
            </a:endParaRPr>
          </a:p>
        </p:txBody>
      </p:sp>
      <p:sp>
        <p:nvSpPr>
          <p:cNvPr id="84" name="任意多边形 83"/>
          <p:cNvSpPr/>
          <p:nvPr/>
        </p:nvSpPr>
        <p:spPr>
          <a:xfrm>
            <a:off x="2202561" y="4697461"/>
            <a:ext cx="457200" cy="4572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0">
            <a:solidFill>
              <a:srgbClr val="000000"/>
            </a:solidFill>
            <a:prstDash val="solid"/>
          </a:ln>
        </p:spPr>
        <p:txBody>
          <a:bodyPr vert="horz" wrap="none" lIns="90000" tIns="45000" rIns="90000" bIns="45000" anchor="ctr" anchorCtr="0" compatLnSpc="0">
            <a:noAutofit/>
          </a:bodyPr>
          <a:lstStyle/>
          <a:p>
            <a:pPr algn="ctr" hangingPunct="0"/>
            <a:r>
              <a:rPr lang="en-US" altLang="zh-CN" dirty="0" smtClean="0">
                <a:latin typeface="Liberation Sans" pitchFamily="18"/>
                <a:ea typeface="WenQuanYi Zen Hei" pitchFamily="2"/>
                <a:cs typeface="DejaVu Sans" pitchFamily="2"/>
              </a:rPr>
              <a:t>h</a:t>
            </a:r>
            <a:r>
              <a:rPr lang="en-US" altLang="zh-CN" baseline="-25000" dirty="0">
                <a:latin typeface="Liberation Sans" pitchFamily="18"/>
                <a:ea typeface="WenQuanYi Zen Hei" pitchFamily="2"/>
                <a:cs typeface="DejaVu Sans" pitchFamily="2"/>
              </a:rPr>
              <a:t>2</a:t>
            </a:r>
          </a:p>
        </p:txBody>
      </p:sp>
      <p:sp>
        <p:nvSpPr>
          <p:cNvPr id="85" name="任意多边形 84"/>
          <p:cNvSpPr/>
          <p:nvPr/>
        </p:nvSpPr>
        <p:spPr>
          <a:xfrm>
            <a:off x="1253890" y="4514581"/>
            <a:ext cx="3278868" cy="82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000000"/>
            </a:solidFill>
            <a:custDash>
              <a:ds d="197000" sp="197000"/>
            </a:custDash>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Liberation Sans" pitchFamily="18"/>
              <a:ea typeface="WenQuanYi Zen Hei" pitchFamily="2"/>
              <a:cs typeface="DejaVu Sans" pitchFamily="2"/>
            </a:endParaRPr>
          </a:p>
        </p:txBody>
      </p:sp>
      <p:cxnSp>
        <p:nvCxnSpPr>
          <p:cNvPr id="98" name="直接箭头连接符 97"/>
          <p:cNvCxnSpPr>
            <a:stCxn id="10" idx="2"/>
            <a:endCxn id="84" idx="0"/>
          </p:cNvCxnSpPr>
          <p:nvPr/>
        </p:nvCxnSpPr>
        <p:spPr>
          <a:xfrm>
            <a:off x="1563685" y="3872496"/>
            <a:ext cx="867476" cy="824965"/>
          </a:xfrm>
          <a:prstGeom prst="straightConnector1">
            <a:avLst/>
          </a:prstGeom>
          <a:noFill/>
          <a:ln w="0">
            <a:solidFill>
              <a:srgbClr val="000000"/>
            </a:solidFill>
            <a:prstDash val="solid"/>
          </a:ln>
        </p:spPr>
      </p:cxnSp>
      <p:cxnSp>
        <p:nvCxnSpPr>
          <p:cNvPr id="101" name="直接箭头连接符 100"/>
          <p:cNvCxnSpPr>
            <a:stCxn id="10" idx="2"/>
            <a:endCxn id="81" idx="0"/>
          </p:cNvCxnSpPr>
          <p:nvPr/>
        </p:nvCxnSpPr>
        <p:spPr>
          <a:xfrm>
            <a:off x="1563685" y="3872496"/>
            <a:ext cx="2602428" cy="824965"/>
          </a:xfrm>
          <a:prstGeom prst="straightConnector1">
            <a:avLst/>
          </a:prstGeom>
          <a:noFill/>
          <a:ln w="0">
            <a:solidFill>
              <a:srgbClr val="000000"/>
            </a:solidFill>
            <a:prstDash val="solid"/>
          </a:ln>
        </p:spPr>
      </p:cxnSp>
      <p:cxnSp>
        <p:nvCxnSpPr>
          <p:cNvPr id="105" name="直接箭头连接符 104"/>
          <p:cNvCxnSpPr>
            <a:stCxn id="82" idx="0"/>
            <a:endCxn id="12" idx="2"/>
          </p:cNvCxnSpPr>
          <p:nvPr/>
        </p:nvCxnSpPr>
        <p:spPr>
          <a:xfrm flipV="1">
            <a:off x="1563685" y="3872496"/>
            <a:ext cx="867476" cy="824965"/>
          </a:xfrm>
          <a:prstGeom prst="straightConnector1">
            <a:avLst/>
          </a:prstGeom>
          <a:noFill/>
          <a:ln w="0">
            <a:solidFill>
              <a:srgbClr val="000000"/>
            </a:solidFill>
            <a:prstDash val="solid"/>
          </a:ln>
        </p:spPr>
      </p:cxnSp>
      <p:cxnSp>
        <p:nvCxnSpPr>
          <p:cNvPr id="108" name="直接箭头连接符 107"/>
          <p:cNvCxnSpPr>
            <a:stCxn id="83" idx="0"/>
            <a:endCxn id="12" idx="2"/>
          </p:cNvCxnSpPr>
          <p:nvPr/>
        </p:nvCxnSpPr>
        <p:spPr>
          <a:xfrm flipH="1" flipV="1">
            <a:off x="2431161" y="3872496"/>
            <a:ext cx="867476" cy="824965"/>
          </a:xfrm>
          <a:prstGeom prst="straightConnector1">
            <a:avLst/>
          </a:prstGeom>
          <a:noFill/>
          <a:ln w="0">
            <a:solidFill>
              <a:srgbClr val="000000"/>
            </a:solidFill>
            <a:prstDash val="solid"/>
          </a:ln>
        </p:spPr>
      </p:cxnSp>
      <p:cxnSp>
        <p:nvCxnSpPr>
          <p:cNvPr id="111" name="直接箭头连接符 110"/>
          <p:cNvCxnSpPr>
            <a:stCxn id="81" idx="0"/>
            <a:endCxn id="12" idx="2"/>
          </p:cNvCxnSpPr>
          <p:nvPr/>
        </p:nvCxnSpPr>
        <p:spPr>
          <a:xfrm flipH="1" flipV="1">
            <a:off x="2431161" y="3872496"/>
            <a:ext cx="1734952" cy="824965"/>
          </a:xfrm>
          <a:prstGeom prst="straightConnector1">
            <a:avLst/>
          </a:prstGeom>
          <a:noFill/>
          <a:ln w="0">
            <a:solidFill>
              <a:srgbClr val="000000"/>
            </a:solidFill>
            <a:prstDash val="solid"/>
          </a:ln>
        </p:spPr>
      </p:cxnSp>
      <p:cxnSp>
        <p:nvCxnSpPr>
          <p:cNvPr id="114" name="直接箭头连接符 113"/>
          <p:cNvCxnSpPr>
            <a:stCxn id="82" idx="0"/>
            <a:endCxn id="11" idx="2"/>
          </p:cNvCxnSpPr>
          <p:nvPr/>
        </p:nvCxnSpPr>
        <p:spPr>
          <a:xfrm flipV="1">
            <a:off x="1563685" y="3872496"/>
            <a:ext cx="1734952" cy="824965"/>
          </a:xfrm>
          <a:prstGeom prst="straightConnector1">
            <a:avLst/>
          </a:prstGeom>
          <a:noFill/>
          <a:ln w="0">
            <a:solidFill>
              <a:srgbClr val="000000"/>
            </a:solidFill>
            <a:prstDash val="solid"/>
          </a:ln>
        </p:spPr>
      </p:cxnSp>
      <p:cxnSp>
        <p:nvCxnSpPr>
          <p:cNvPr id="117" name="直接箭头连接符 116"/>
          <p:cNvCxnSpPr>
            <a:stCxn id="10" idx="2"/>
            <a:endCxn id="83" idx="0"/>
          </p:cNvCxnSpPr>
          <p:nvPr/>
        </p:nvCxnSpPr>
        <p:spPr>
          <a:xfrm>
            <a:off x="1563685" y="3872496"/>
            <a:ext cx="1734952" cy="824965"/>
          </a:xfrm>
          <a:prstGeom prst="straightConnector1">
            <a:avLst/>
          </a:prstGeom>
          <a:noFill/>
          <a:ln w="0">
            <a:solidFill>
              <a:srgbClr val="000000"/>
            </a:solidFill>
            <a:prstDash val="solid"/>
          </a:ln>
        </p:spPr>
      </p:cxnSp>
      <p:cxnSp>
        <p:nvCxnSpPr>
          <p:cNvPr id="120" name="直接箭头连接符 119"/>
          <p:cNvCxnSpPr>
            <a:stCxn id="84" idx="0"/>
            <a:endCxn id="11" idx="2"/>
          </p:cNvCxnSpPr>
          <p:nvPr/>
        </p:nvCxnSpPr>
        <p:spPr>
          <a:xfrm flipV="1">
            <a:off x="2431161" y="3872496"/>
            <a:ext cx="867476" cy="824965"/>
          </a:xfrm>
          <a:prstGeom prst="straightConnector1">
            <a:avLst/>
          </a:prstGeom>
          <a:noFill/>
          <a:ln w="0">
            <a:solidFill>
              <a:srgbClr val="000000"/>
            </a:solidFill>
            <a:prstDash val="solid"/>
          </a:ln>
        </p:spPr>
      </p:cxnSp>
      <p:cxnSp>
        <p:nvCxnSpPr>
          <p:cNvPr id="123" name="直接箭头连接符 122"/>
          <p:cNvCxnSpPr>
            <a:stCxn id="81" idx="0"/>
            <a:endCxn id="11" idx="2"/>
          </p:cNvCxnSpPr>
          <p:nvPr/>
        </p:nvCxnSpPr>
        <p:spPr>
          <a:xfrm flipH="1" flipV="1">
            <a:off x="3298637" y="3872496"/>
            <a:ext cx="867476" cy="824965"/>
          </a:xfrm>
          <a:prstGeom prst="straightConnector1">
            <a:avLst/>
          </a:prstGeom>
          <a:noFill/>
          <a:ln w="0">
            <a:solidFill>
              <a:srgbClr val="000000"/>
            </a:solidFill>
            <a:prstDash val="solid"/>
          </a:ln>
        </p:spPr>
      </p:cxnSp>
      <p:cxnSp>
        <p:nvCxnSpPr>
          <p:cNvPr id="127" name="直接箭头连接符 126"/>
          <p:cNvCxnSpPr>
            <a:stCxn id="83" idx="0"/>
            <a:endCxn id="9" idx="2"/>
          </p:cNvCxnSpPr>
          <p:nvPr/>
        </p:nvCxnSpPr>
        <p:spPr>
          <a:xfrm flipV="1">
            <a:off x="3298637" y="3872496"/>
            <a:ext cx="867476" cy="824965"/>
          </a:xfrm>
          <a:prstGeom prst="straightConnector1">
            <a:avLst/>
          </a:prstGeom>
          <a:noFill/>
          <a:ln w="0">
            <a:solidFill>
              <a:srgbClr val="000000"/>
            </a:solidFill>
            <a:prstDash val="solid"/>
          </a:ln>
        </p:spPr>
      </p:cxnSp>
      <p:cxnSp>
        <p:nvCxnSpPr>
          <p:cNvPr id="130" name="直接箭头连接符 129"/>
          <p:cNvCxnSpPr>
            <a:stCxn id="84" idx="0"/>
            <a:endCxn id="9" idx="2"/>
          </p:cNvCxnSpPr>
          <p:nvPr/>
        </p:nvCxnSpPr>
        <p:spPr>
          <a:xfrm flipV="1">
            <a:off x="2431161" y="3872496"/>
            <a:ext cx="1734952" cy="824965"/>
          </a:xfrm>
          <a:prstGeom prst="straightConnector1">
            <a:avLst/>
          </a:prstGeom>
          <a:noFill/>
          <a:ln w="0">
            <a:solidFill>
              <a:srgbClr val="000000"/>
            </a:solidFill>
            <a:prstDash val="solid"/>
          </a:ln>
        </p:spPr>
      </p:cxnSp>
      <p:cxnSp>
        <p:nvCxnSpPr>
          <p:cNvPr id="133" name="直接箭头连接符 132"/>
          <p:cNvCxnSpPr>
            <a:stCxn id="82" idx="0"/>
            <a:endCxn id="9" idx="2"/>
          </p:cNvCxnSpPr>
          <p:nvPr/>
        </p:nvCxnSpPr>
        <p:spPr>
          <a:xfrm flipV="1">
            <a:off x="1563685" y="3872496"/>
            <a:ext cx="2602428" cy="824965"/>
          </a:xfrm>
          <a:prstGeom prst="straightConnector1">
            <a:avLst/>
          </a:prstGeom>
          <a:noFill/>
          <a:ln w="0">
            <a:solidFill>
              <a:srgbClr val="000000"/>
            </a:solidFill>
            <a:prstDash val="solid"/>
          </a:ln>
        </p:spPr>
      </p:cxnSp>
      <p:cxnSp>
        <p:nvCxnSpPr>
          <p:cNvPr id="136" name="直接箭头连接符 135"/>
          <p:cNvCxnSpPr>
            <a:stCxn id="82" idx="2"/>
            <a:endCxn id="25" idx="0"/>
          </p:cNvCxnSpPr>
          <p:nvPr/>
        </p:nvCxnSpPr>
        <p:spPr>
          <a:xfrm>
            <a:off x="1563685" y="5154661"/>
            <a:ext cx="1287243" cy="822332"/>
          </a:xfrm>
          <a:prstGeom prst="straightConnector1">
            <a:avLst/>
          </a:prstGeom>
          <a:noFill/>
          <a:ln w="0">
            <a:solidFill>
              <a:srgbClr val="000000"/>
            </a:solidFill>
            <a:prstDash val="solid"/>
          </a:ln>
        </p:spPr>
      </p:cxnSp>
      <p:cxnSp>
        <p:nvCxnSpPr>
          <p:cNvPr id="139" name="直接箭头连接符 138"/>
          <p:cNvCxnSpPr>
            <a:stCxn id="84" idx="2"/>
            <a:endCxn id="25" idx="0"/>
          </p:cNvCxnSpPr>
          <p:nvPr/>
        </p:nvCxnSpPr>
        <p:spPr>
          <a:xfrm>
            <a:off x="2431161" y="5154661"/>
            <a:ext cx="419767" cy="822332"/>
          </a:xfrm>
          <a:prstGeom prst="straightConnector1">
            <a:avLst/>
          </a:prstGeom>
          <a:noFill/>
          <a:ln w="0">
            <a:solidFill>
              <a:srgbClr val="000000"/>
            </a:solidFill>
            <a:prstDash val="solid"/>
          </a:ln>
        </p:spPr>
      </p:cxnSp>
      <p:cxnSp>
        <p:nvCxnSpPr>
          <p:cNvPr id="142" name="直接箭头连接符 141"/>
          <p:cNvCxnSpPr>
            <a:stCxn id="83" idx="2"/>
            <a:endCxn id="25" idx="0"/>
          </p:cNvCxnSpPr>
          <p:nvPr/>
        </p:nvCxnSpPr>
        <p:spPr>
          <a:xfrm flipH="1">
            <a:off x="2850928" y="5154661"/>
            <a:ext cx="447709" cy="822332"/>
          </a:xfrm>
          <a:prstGeom prst="straightConnector1">
            <a:avLst/>
          </a:prstGeom>
          <a:noFill/>
          <a:ln w="0">
            <a:solidFill>
              <a:srgbClr val="000000"/>
            </a:solidFill>
            <a:prstDash val="solid"/>
          </a:ln>
        </p:spPr>
      </p:cxnSp>
      <p:cxnSp>
        <p:nvCxnSpPr>
          <p:cNvPr id="145" name="直接箭头连接符 144"/>
          <p:cNvCxnSpPr>
            <a:stCxn id="81" idx="2"/>
            <a:endCxn id="25" idx="0"/>
          </p:cNvCxnSpPr>
          <p:nvPr/>
        </p:nvCxnSpPr>
        <p:spPr>
          <a:xfrm flipH="1">
            <a:off x="2850928" y="5154661"/>
            <a:ext cx="1315185" cy="822332"/>
          </a:xfrm>
          <a:prstGeom prst="straightConnector1">
            <a:avLst/>
          </a:prstGeom>
          <a:noFill/>
          <a:ln w="0">
            <a:solidFill>
              <a:srgbClr val="000000"/>
            </a:solidFill>
            <a:prstDash val="solid"/>
          </a:ln>
        </p:spPr>
      </p:cxnSp>
      <mc:AlternateContent xmlns:mc="http://schemas.openxmlformats.org/markup-compatibility/2006" xmlns:a14="http://schemas.microsoft.com/office/drawing/2010/main">
        <mc:Choice Requires="a14">
          <p:sp>
            <p:nvSpPr>
              <p:cNvPr id="148" name="文本框 147"/>
              <p:cNvSpPr txBox="1"/>
              <p:nvPr/>
            </p:nvSpPr>
            <p:spPr>
              <a:xfrm>
                <a:off x="4717345" y="4781610"/>
                <a:ext cx="880882" cy="373051"/>
              </a:xfrm>
              <a:prstGeom prst="rect">
                <a:avLst/>
              </a:prstGeom>
              <a:noFill/>
            </p:spPr>
            <p:txBody>
              <a:bodyPr wrap="none" rtlCol="0">
                <a:spAutoFit/>
              </a:bodyPr>
              <a:lstStyle/>
              <a:p>
                <a:pPr>
                  <a:lnSpc>
                    <a:spcPct val="114000"/>
                  </a:lnSpc>
                </a:pPr>
                <a:r>
                  <a:rPr lang="zh-CN" altLang="en-US" sz="1600" dirty="0" smtClean="0">
                    <a:latin typeface="微软雅黑" panose="020B0503020204020204" pitchFamily="34" charset="-122"/>
                    <a:ea typeface="微软雅黑" panose="020B0503020204020204" pitchFamily="34" charset="-122"/>
                  </a:rPr>
                  <a:t>隐层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1" i="1" smtClean="0">
                            <a:latin typeface="Cambria Math" panose="02040503050406030204" pitchFamily="18" charset="0"/>
                            <a:ea typeface="微软雅黑" panose="020B0503020204020204" pitchFamily="34" charset="-122"/>
                          </a:rPr>
                          <m:t>𝒉</m:t>
                        </m:r>
                      </m:e>
                      <m:sub>
                        <m:r>
                          <a:rPr lang="en-US" altLang="zh-CN" sz="1600" b="0" i="1" smtClean="0">
                            <a:latin typeface="Cambria Math" panose="02040503050406030204" pitchFamily="18" charset="0"/>
                            <a:ea typeface="微软雅黑" panose="020B0503020204020204" pitchFamily="34" charset="-122"/>
                          </a:rPr>
                          <m:t>2</m:t>
                        </m:r>
                      </m:sub>
                    </m:sSub>
                  </m:oMath>
                </a14:m>
                <a:endParaRPr lang="zh-CN" altLang="en-US" sz="1600" b="1" i="1" dirty="0">
                  <a:latin typeface="微软雅黑" panose="020B0503020204020204" pitchFamily="34" charset="-122"/>
                  <a:ea typeface="微软雅黑" panose="020B0503020204020204" pitchFamily="34" charset="-122"/>
                </a:endParaRPr>
              </a:p>
            </p:txBody>
          </p:sp>
        </mc:Choice>
        <mc:Fallback xmlns="">
          <p:sp>
            <p:nvSpPr>
              <p:cNvPr id="148" name="文本框 147"/>
              <p:cNvSpPr txBox="1">
                <a:spLocks noRot="1" noChangeAspect="1" noMove="1" noResize="1" noEditPoints="1" noAdjustHandles="1" noChangeArrowheads="1" noChangeShapeType="1" noTextEdit="1"/>
              </p:cNvSpPr>
              <p:nvPr/>
            </p:nvSpPr>
            <p:spPr>
              <a:xfrm>
                <a:off x="4717345" y="4781610"/>
                <a:ext cx="880882" cy="373051"/>
              </a:xfrm>
              <a:prstGeom prst="rect">
                <a:avLst/>
              </a:prstGeom>
              <a:blipFill>
                <a:blip r:embed="rId12"/>
                <a:stretch>
                  <a:fillRect l="-4167" t="-1613" b="-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9" name="文本框 148"/>
              <p:cNvSpPr txBox="1"/>
              <p:nvPr/>
            </p:nvSpPr>
            <p:spPr>
              <a:xfrm>
                <a:off x="4710840" y="5417363"/>
                <a:ext cx="1384225" cy="373051"/>
              </a:xfrm>
              <a:prstGeom prst="rect">
                <a:avLst/>
              </a:prstGeom>
              <a:noFill/>
            </p:spPr>
            <p:txBody>
              <a:bodyPr wrap="none" rtlCol="0">
                <a:spAutoFit/>
              </a:bodyPr>
              <a:lstStyle/>
              <a:p>
                <a:pPr>
                  <a:lnSpc>
                    <a:spcPct val="114000"/>
                  </a:lnSpc>
                </a:pPr>
                <a:r>
                  <a:rPr lang="zh-CN" altLang="en-US" sz="1600" dirty="0" smtClean="0">
                    <a:latin typeface="微软雅黑" panose="020B0503020204020204" pitchFamily="34" charset="-122"/>
                    <a:ea typeface="微软雅黑" panose="020B0503020204020204" pitchFamily="34" charset="-122"/>
                  </a:rPr>
                  <a:t>隐层参数</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i="1" dirty="0" smtClean="0">
                            <a:latin typeface="Cambria Math" panose="02040503050406030204" pitchFamily="18" charset="0"/>
                            <a:ea typeface="微软雅黑" panose="020B0503020204020204" pitchFamily="34" charset="-122"/>
                          </a:rPr>
                        </m:ctrlPr>
                      </m:sSubPr>
                      <m:e>
                        <m:r>
                          <a:rPr lang="en-US" altLang="zh-CN" sz="1600" b="1" i="1" dirty="0" smtClean="0">
                            <a:latin typeface="Cambria Math" panose="02040503050406030204" pitchFamily="18" charset="0"/>
                            <a:ea typeface="微软雅黑" panose="020B0503020204020204" pitchFamily="34" charset="-122"/>
                          </a:rPr>
                          <m:t>𝒘</m:t>
                        </m:r>
                      </m:e>
                      <m:sub>
                        <m:r>
                          <a:rPr lang="en-US" altLang="zh-CN" sz="1600" i="1" dirty="0" smtClean="0">
                            <a:latin typeface="Cambria Math" panose="02040503050406030204" pitchFamily="18" charset="0"/>
                            <a:ea typeface="微软雅黑" panose="020B0503020204020204" pitchFamily="34" charset="-122"/>
                          </a:rPr>
                          <m:t>2</m:t>
                        </m:r>
                      </m:sub>
                    </m:sSub>
                  </m:oMath>
                </a14:m>
                <a:r>
                  <a:rPr lang="en-US" altLang="zh-CN" sz="1600" dirty="0" smtClean="0">
                    <a:latin typeface="微软雅黑" panose="020B0503020204020204" pitchFamily="34" charset="-122"/>
                    <a:ea typeface="微软雅黑" panose="020B0503020204020204" pitchFamily="34" charset="-122"/>
                  </a:rPr>
                  <a:t> </a:t>
                </a:r>
                <a:endParaRPr lang="zh-CN" altLang="en-US" sz="1600" b="1" i="1" dirty="0" smtClean="0">
                  <a:latin typeface="微软雅黑" panose="020B0503020204020204" pitchFamily="34" charset="-122"/>
                  <a:ea typeface="微软雅黑" panose="020B0503020204020204" pitchFamily="34" charset="-122"/>
                </a:endParaRPr>
              </a:p>
            </p:txBody>
          </p:sp>
        </mc:Choice>
        <mc:Fallback xmlns="">
          <p:sp>
            <p:nvSpPr>
              <p:cNvPr id="149" name="文本框 148"/>
              <p:cNvSpPr txBox="1">
                <a:spLocks noRot="1" noChangeAspect="1" noMove="1" noResize="1" noEditPoints="1" noAdjustHandles="1" noChangeArrowheads="1" noChangeShapeType="1" noTextEdit="1"/>
              </p:cNvSpPr>
              <p:nvPr/>
            </p:nvSpPr>
            <p:spPr>
              <a:xfrm>
                <a:off x="4710840" y="5417363"/>
                <a:ext cx="1384225" cy="373051"/>
              </a:xfrm>
              <a:prstGeom prst="rect">
                <a:avLst/>
              </a:prstGeom>
              <a:blipFill>
                <a:blip r:embed="rId13"/>
                <a:stretch>
                  <a:fillRect l="-2643" t="-1639"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97602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BP</a:t>
            </a:r>
            <a:r>
              <a:rPr lang="zh-CN" altLang="en-US" dirty="0"/>
              <a:t>算法</a:t>
            </a:r>
            <a:r>
              <a:rPr lang="en-US" altLang="zh-CN" dirty="0"/>
              <a:t>-</a:t>
            </a:r>
            <a:r>
              <a:rPr lang="zh-CN" altLang="en-US" dirty="0"/>
              <a:t>多层感知机</a:t>
            </a:r>
          </a:p>
        </p:txBody>
      </p:sp>
      <p:sp>
        <p:nvSpPr>
          <p:cNvPr id="4" name="灯片编号占位符 3"/>
          <p:cNvSpPr>
            <a:spLocks noGrp="1"/>
          </p:cNvSpPr>
          <p:nvPr>
            <p:ph type="sldNum" sz="quarter" idx="12"/>
          </p:nvPr>
        </p:nvSpPr>
        <p:spPr/>
        <p:txBody>
          <a:bodyPr/>
          <a:lstStyle/>
          <a:p>
            <a:fld id="{E4FB8F30-D5FE-4CCB-ABB5-7A44322B684D}" type="slidenum">
              <a:rPr lang="zh-CN" altLang="en-US" smtClean="0"/>
              <a:t>39</a:t>
            </a:fld>
            <a:endParaRPr lang="zh-CN" altLang="en-US"/>
          </a:p>
        </p:txBody>
      </p:sp>
      <p:grpSp>
        <p:nvGrpSpPr>
          <p:cNvPr id="5" name="组合 4"/>
          <p:cNvGrpSpPr/>
          <p:nvPr/>
        </p:nvGrpSpPr>
        <p:grpSpPr>
          <a:xfrm>
            <a:off x="2268716" y="4178702"/>
            <a:ext cx="2001061" cy="2164463"/>
            <a:chOff x="4317794" y="3989521"/>
            <a:chExt cx="2001061" cy="2164463"/>
          </a:xfrm>
        </p:grpSpPr>
        <mc:AlternateContent xmlns:mc="http://schemas.openxmlformats.org/markup-compatibility/2006" xmlns:a14="http://schemas.microsoft.com/office/drawing/2010/main">
          <mc:Choice Requires="a14">
            <p:sp>
              <p:nvSpPr>
                <p:cNvPr id="6" name="文本框 5"/>
                <p:cNvSpPr txBox="1"/>
                <p:nvPr/>
              </p:nvSpPr>
              <p:spPr>
                <a:xfrm>
                  <a:off x="4317794" y="3989521"/>
                  <a:ext cx="2001061" cy="873701"/>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ea typeface="微软雅黑" panose="020B0503020204020204" pitchFamily="34" charset="-122"/>
                              </a:rPr>
                            </m:ctrlPr>
                          </m:fPr>
                          <m:num>
                            <m:r>
                              <a:rPr lang="en-US" altLang="zh-CN" sz="240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𝐿</m:t>
                            </m:r>
                          </m:num>
                          <m:den>
                            <m:r>
                              <a:rPr lang="en-US" altLang="zh-CN" sz="2400" i="1" smtClean="0">
                                <a:latin typeface="Cambria Math" panose="02040503050406030204" pitchFamily="18" charset="0"/>
                                <a:ea typeface="微软雅黑" panose="020B0503020204020204" pitchFamily="34" charset="-122"/>
                              </a:rPr>
                              <m:t>𝜕</m:t>
                            </m:r>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𝒘</m:t>
                                </m:r>
                              </m:e>
                              <m:sub>
                                <m:r>
                                  <a:rPr lang="en-US" altLang="zh-CN" sz="2400" b="0" i="1" smtClean="0">
                                    <a:latin typeface="Cambria Math" panose="02040503050406030204" pitchFamily="18" charset="0"/>
                                    <a:ea typeface="微软雅黑" panose="020B0503020204020204" pitchFamily="34" charset="-122"/>
                                  </a:rPr>
                                  <m:t>3</m:t>
                                </m:r>
                              </m:sub>
                            </m:sSub>
                          </m:den>
                        </m:f>
                        <m:r>
                          <a:rPr lang="en-US" altLang="zh-CN" sz="2400" b="0" i="1" smtClean="0">
                            <a:latin typeface="Cambria Math" panose="02040503050406030204" pitchFamily="18" charset="0"/>
                            <a:ea typeface="微软雅黑" panose="020B0503020204020204" pitchFamily="34" charset="-122"/>
                          </a:rPr>
                          <m:t>=</m:t>
                        </m:r>
                        <m:f>
                          <m:fPr>
                            <m:ctrlPr>
                              <a:rPr lang="en-US" altLang="zh-CN" sz="2400" b="0" i="1" smtClean="0">
                                <a:latin typeface="Cambria Math" panose="02040503050406030204" pitchFamily="18" charset="0"/>
                                <a:ea typeface="微软雅黑" panose="020B0503020204020204" pitchFamily="34" charset="-122"/>
                              </a:rPr>
                            </m:ctrlPr>
                          </m:fPr>
                          <m:num>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ℓ</m:t>
                            </m:r>
                          </m:num>
                          <m:den>
                            <m:r>
                              <a:rPr lang="en-US" altLang="zh-CN" sz="2400" b="0" i="1" smtClean="0">
                                <a:latin typeface="Cambria Math" panose="02040503050406030204" pitchFamily="18" charset="0"/>
                                <a:ea typeface="微软雅黑" panose="020B0503020204020204" pitchFamily="34" charset="-122"/>
                              </a:rPr>
                              <m:t>𝜕</m:t>
                            </m:r>
                            <m:r>
                              <a:rPr lang="cy-GB" altLang="zh-CN" sz="2400">
                                <a:latin typeface="Cambria Math" panose="02040503050406030204" pitchFamily="18" charset="0"/>
                                <a:ea typeface="微软雅黑" panose="020B0503020204020204" pitchFamily="34" charset="-122"/>
                              </a:rPr>
                              <m:t>ŷ</m:t>
                            </m:r>
                          </m:den>
                        </m:f>
                        <m:f>
                          <m:fPr>
                            <m:ctrlPr>
                              <a:rPr lang="en-US" altLang="zh-CN" sz="2400" b="0" i="1" smtClean="0">
                                <a:latin typeface="Cambria Math" panose="02040503050406030204" pitchFamily="18" charset="0"/>
                                <a:ea typeface="微软雅黑" panose="020B0503020204020204" pitchFamily="34" charset="-122"/>
                              </a:rPr>
                            </m:ctrlPr>
                          </m:fPr>
                          <m:num>
                            <m:r>
                              <a:rPr lang="en-US" altLang="zh-CN" sz="2400" b="0" i="1" smtClean="0">
                                <a:latin typeface="Cambria Math" panose="02040503050406030204" pitchFamily="18" charset="0"/>
                                <a:ea typeface="微软雅黑" panose="020B0503020204020204" pitchFamily="34" charset="-122"/>
                              </a:rPr>
                              <m:t>𝜕</m:t>
                            </m:r>
                            <m:r>
                              <a:rPr lang="cy-GB" altLang="zh-CN" sz="2400">
                                <a:latin typeface="Cambria Math" panose="02040503050406030204" pitchFamily="18" charset="0"/>
                                <a:ea typeface="微软雅黑" panose="020B0503020204020204" pitchFamily="34" charset="-122"/>
                              </a:rPr>
                              <m:t>ŷ</m:t>
                            </m:r>
                          </m:num>
                          <m:den>
                            <m:r>
                              <a:rPr lang="en-US" altLang="zh-CN" sz="2400" b="0" i="1" smtClean="0">
                                <a:latin typeface="Cambria Math" panose="02040503050406030204" pitchFamily="18" charset="0"/>
                                <a:ea typeface="微软雅黑" panose="020B0503020204020204" pitchFamily="34" charset="-122"/>
                              </a:rPr>
                              <m:t>𝜕</m:t>
                            </m:r>
                            <m:sSub>
                              <m:sSubPr>
                                <m:ctrlPr>
                                  <a:rPr lang="en-US" altLang="zh-CN" sz="2400" b="1" i="1">
                                    <a:latin typeface="Cambria Math" panose="02040503050406030204" pitchFamily="18" charset="0"/>
                                    <a:ea typeface="微软雅黑" panose="020B0503020204020204" pitchFamily="34" charset="-122"/>
                                  </a:rPr>
                                </m:ctrlPr>
                              </m:sSubPr>
                              <m:e>
                                <m:r>
                                  <a:rPr lang="en-US" altLang="zh-CN" sz="2400" b="1" i="1">
                                    <a:latin typeface="Cambria Math" panose="02040503050406030204" pitchFamily="18" charset="0"/>
                                    <a:ea typeface="微软雅黑" panose="020B0503020204020204" pitchFamily="34" charset="-122"/>
                                  </a:rPr>
                                  <m:t>𝒘</m:t>
                                </m:r>
                              </m:e>
                              <m:sub>
                                <m:r>
                                  <a:rPr lang="en-US" altLang="zh-CN" sz="2400" i="1">
                                    <a:latin typeface="Cambria Math" panose="02040503050406030204" pitchFamily="18" charset="0"/>
                                    <a:ea typeface="微软雅黑" panose="020B0503020204020204" pitchFamily="34" charset="-122"/>
                                  </a:rPr>
                                  <m:t>3</m:t>
                                </m:r>
                              </m:sub>
                            </m:sSub>
                          </m:den>
                        </m:f>
                      </m:oMath>
                    </m:oMathPara>
                  </a14:m>
                  <a:endParaRPr lang="en-US" altLang="zh-CN" sz="2400" dirty="0" smtClean="0">
                    <a:latin typeface="微软雅黑" panose="020B0503020204020204" pitchFamily="34" charset="-122"/>
                    <a:ea typeface="微软雅黑" panose="020B0503020204020204" pitchFamily="34"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4317794" y="3989521"/>
                  <a:ext cx="2001061" cy="87370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4824851" y="5732971"/>
                  <a:ext cx="1276823" cy="421013"/>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微软雅黑" panose="020B0503020204020204" pitchFamily="34" charset="-122"/>
                          </a:rPr>
                          <m:t>=</m:t>
                        </m:r>
                        <m:sSup>
                          <m:sSupPr>
                            <m:ctrlPr>
                              <a:rPr lang="en-US" altLang="zh-CN" sz="2400" i="1">
                                <a:latin typeface="Cambria Math" panose="02040503050406030204" pitchFamily="18" charset="0"/>
                                <a:ea typeface="微软雅黑" panose="020B0503020204020204" pitchFamily="34" charset="-122"/>
                              </a:rPr>
                            </m:ctrlPr>
                          </m:sSupPr>
                          <m:e>
                            <m:r>
                              <a:rPr lang="en-US" altLang="zh-CN" sz="2400" i="1">
                                <a:latin typeface="Cambria Math" panose="02040503050406030204" pitchFamily="18" charset="0"/>
                                <a:ea typeface="微软雅黑" panose="020B0503020204020204" pitchFamily="34" charset="-122"/>
                              </a:rPr>
                              <m:t>ℓ</m:t>
                            </m:r>
                          </m:e>
                          <m:sup>
                            <m:r>
                              <a:rPr lang="en-US" altLang="zh-CN" sz="2400" i="1">
                                <a:latin typeface="Cambria Math" panose="02040503050406030204" pitchFamily="18" charset="0"/>
                                <a:ea typeface="微软雅黑" panose="020B0503020204020204" pitchFamily="34" charset="-122"/>
                              </a:rPr>
                              <m:t>′</m:t>
                            </m:r>
                          </m:sup>
                        </m:sSup>
                        <m:sSubSup>
                          <m:sSubSupPr>
                            <m:ctrlPr>
                              <a:rPr lang="en-US" altLang="zh-CN" sz="2400" b="0" i="1" smtClean="0">
                                <a:latin typeface="Cambria Math" panose="02040503050406030204" pitchFamily="18" charset="0"/>
                                <a:ea typeface="微软雅黑" panose="020B0503020204020204" pitchFamily="34" charset="-122"/>
                              </a:rPr>
                            </m:ctrlPr>
                          </m:sSubSupPr>
                          <m:e>
                            <m:r>
                              <a:rPr lang="en-US" altLang="zh-CN" sz="2400" b="0" i="1" smtClean="0">
                                <a:latin typeface="Cambria Math" panose="02040503050406030204" pitchFamily="18" charset="0"/>
                                <a:ea typeface="微软雅黑" panose="020B0503020204020204" pitchFamily="34" charset="-122"/>
                              </a:rPr>
                              <m:t>𝑠</m:t>
                            </m:r>
                          </m:e>
                          <m:sub>
                            <m:r>
                              <a:rPr lang="en-US" altLang="zh-CN" sz="2400" b="0" i="1" smtClean="0">
                                <a:latin typeface="Cambria Math" panose="02040503050406030204" pitchFamily="18" charset="0"/>
                                <a:ea typeface="微软雅黑" panose="020B0503020204020204" pitchFamily="34" charset="-122"/>
                              </a:rPr>
                              <m:t>3</m:t>
                            </m:r>
                          </m:sub>
                          <m:sup>
                            <m:r>
                              <a:rPr lang="en-US" altLang="zh-CN" sz="2400" b="0" i="1" smtClean="0">
                                <a:latin typeface="Cambria Math" panose="02040503050406030204" pitchFamily="18" charset="0"/>
                                <a:ea typeface="微软雅黑" panose="020B0503020204020204" pitchFamily="34" charset="-122"/>
                              </a:rPr>
                              <m:t>′</m:t>
                            </m:r>
                          </m:sup>
                        </m:sSubSup>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𝒉</m:t>
                            </m:r>
                          </m:e>
                          <m:sub>
                            <m:r>
                              <a:rPr lang="en-US" altLang="zh-CN" sz="2400" b="0" i="1" smtClean="0">
                                <a:latin typeface="Cambria Math" panose="02040503050406030204" pitchFamily="18" charset="0"/>
                                <a:ea typeface="微软雅黑" panose="020B0503020204020204" pitchFamily="34" charset="-122"/>
                              </a:rPr>
                              <m:t>2</m:t>
                            </m:r>
                          </m:sub>
                        </m:sSub>
                      </m:oMath>
                    </m:oMathPara>
                  </a14:m>
                  <a:endParaRPr lang="zh-CN" altLang="en-US" sz="2400" dirty="0" smtClean="0">
                    <a:latin typeface="微软雅黑" panose="020B0503020204020204" pitchFamily="34" charset="-122"/>
                    <a:ea typeface="微软雅黑"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4824851" y="5732971"/>
                  <a:ext cx="1276823" cy="42101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798477" y="4749272"/>
                  <a:ext cx="1345753" cy="872355"/>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altLang="zh-CN" sz="2400" smtClean="0">
                            <a:latin typeface="Cambria Math" panose="02040503050406030204" pitchFamily="18" charset="0"/>
                            <a:ea typeface="微软雅黑" panose="020B0503020204020204" pitchFamily="34" charset="-122"/>
                          </a:rPr>
                          <m:t>=</m:t>
                        </m:r>
                        <m:sSubSup>
                          <m:sSubSupPr>
                            <m:ctrlPr>
                              <a:rPr lang="en-US" altLang="zh-CN" sz="2400" b="0" i="1" smtClean="0">
                                <a:latin typeface="Cambria Math" panose="02040503050406030204" pitchFamily="18" charset="0"/>
                                <a:ea typeface="微软雅黑" panose="020B0503020204020204" pitchFamily="34" charset="-122"/>
                              </a:rPr>
                            </m:ctrlPr>
                          </m:sSubSupPr>
                          <m:e>
                            <m:r>
                              <a:rPr lang="en-US" altLang="zh-CN" sz="2400" b="0" i="1" smtClean="0">
                                <a:latin typeface="Cambria Math" panose="02040503050406030204" pitchFamily="18" charset="0"/>
                                <a:ea typeface="微软雅黑" panose="020B0503020204020204" pitchFamily="34" charset="-122"/>
                              </a:rPr>
                              <m:t>ℓ</m:t>
                            </m:r>
                          </m:e>
                          <m:sub>
                            <m:acc>
                              <m:accPr>
                                <m:chr m:val="̂"/>
                                <m:ctrlPr>
                                  <a:rPr lang="en-US" altLang="zh-CN" sz="2400" b="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𝑦</m:t>
                                </m:r>
                              </m:e>
                            </m:acc>
                          </m:sub>
                          <m:sup>
                            <m:r>
                              <a:rPr lang="en-US" altLang="zh-CN" sz="2400" b="0" i="1" smtClean="0">
                                <a:latin typeface="Cambria Math" panose="02040503050406030204" pitchFamily="18" charset="0"/>
                                <a:ea typeface="微软雅黑" panose="020B0503020204020204" pitchFamily="34" charset="-122"/>
                              </a:rPr>
                              <m:t>′</m:t>
                            </m:r>
                          </m:sup>
                        </m:sSubSup>
                        <m:f>
                          <m:fPr>
                            <m:ctrlPr>
                              <a:rPr lang="en-US" altLang="zh-CN" sz="2400" i="1">
                                <a:latin typeface="Cambria Math" panose="02040503050406030204" pitchFamily="18" charset="0"/>
                                <a:ea typeface="微软雅黑" panose="020B0503020204020204" pitchFamily="34" charset="-122"/>
                              </a:rPr>
                            </m:ctrlPr>
                          </m:fPr>
                          <m:num>
                            <m:r>
                              <a:rPr lang="en-US" altLang="zh-CN" sz="2400" i="1">
                                <a:latin typeface="Cambria Math" panose="02040503050406030204" pitchFamily="18" charset="0"/>
                                <a:ea typeface="微软雅黑" panose="020B0503020204020204" pitchFamily="34" charset="-122"/>
                              </a:rPr>
                              <m:t>𝜕</m:t>
                            </m:r>
                            <m:r>
                              <a:rPr lang="cy-GB" altLang="zh-CN" sz="2400">
                                <a:latin typeface="Cambria Math" panose="02040503050406030204" pitchFamily="18" charset="0"/>
                                <a:ea typeface="微软雅黑" panose="020B0503020204020204" pitchFamily="34" charset="-122"/>
                              </a:rPr>
                              <m:t>ŷ</m:t>
                            </m:r>
                          </m:num>
                          <m:den>
                            <m:r>
                              <a:rPr lang="en-US" altLang="zh-CN" sz="2400" i="1">
                                <a:latin typeface="Cambria Math" panose="02040503050406030204" pitchFamily="18" charset="0"/>
                                <a:ea typeface="微软雅黑" panose="020B0503020204020204" pitchFamily="34" charset="-122"/>
                              </a:rPr>
                              <m:t>𝜕</m:t>
                            </m:r>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𝒘</m:t>
                                </m:r>
                              </m:e>
                              <m:sub>
                                <m:r>
                                  <a:rPr lang="en-US" altLang="zh-CN" sz="2400" b="0" i="1" smtClean="0">
                                    <a:latin typeface="Cambria Math" panose="02040503050406030204" pitchFamily="18" charset="0"/>
                                    <a:ea typeface="微软雅黑" panose="020B0503020204020204" pitchFamily="34" charset="-122"/>
                                  </a:rPr>
                                  <m:t>3</m:t>
                                </m:r>
                              </m:sub>
                            </m:sSub>
                          </m:den>
                        </m:f>
                      </m:oMath>
                    </m:oMathPara>
                  </a14:m>
                  <a:endParaRPr lang="zh-CN" altLang="en-US" sz="2400" dirty="0" smtClean="0">
                    <a:latin typeface="微软雅黑" panose="020B0503020204020204" pitchFamily="34" charset="-122"/>
                    <a:ea typeface="微软雅黑" panose="020B0503020204020204" pitchFamily="34" charset="-122"/>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4798477" y="4749272"/>
                  <a:ext cx="1345753" cy="872355"/>
                </a:xfrm>
                <a:prstGeom prst="rect">
                  <a:avLst/>
                </a:prstGeom>
                <a:blipFill>
                  <a:blip r:embed="rId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1" name="文本框 10"/>
              <p:cNvSpPr txBox="1"/>
              <p:nvPr/>
            </p:nvSpPr>
            <p:spPr>
              <a:xfrm>
                <a:off x="6482026" y="1886218"/>
                <a:ext cx="3940502" cy="319638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eqArr>
                        <m:eqArrPr>
                          <m:ctrlPr>
                            <a:rPr lang="en-US" altLang="zh-CN" sz="2400" b="0" i="1" smtClean="0">
                              <a:latin typeface="Cambria Math" panose="02040503050406030204" pitchFamily="18" charset="0"/>
                              <a:ea typeface="微软雅黑" panose="020B0503020204020204" pitchFamily="34" charset="-122"/>
                            </a:rPr>
                          </m:ctrlPr>
                        </m:eqArrPr>
                        <m:e>
                          <m:f>
                            <m:fPr>
                              <m:ctrlPr>
                                <a:rPr lang="en-US" altLang="zh-CN" sz="2400" i="1">
                                  <a:latin typeface="Cambria Math" panose="02040503050406030204" pitchFamily="18" charset="0"/>
                                  <a:ea typeface="微软雅黑" panose="020B0503020204020204" pitchFamily="34" charset="-122"/>
                                </a:rPr>
                              </m:ctrlPr>
                            </m:fPr>
                            <m:num>
                              <m:r>
                                <a:rPr lang="en-US" altLang="zh-CN" sz="2400" i="1">
                                  <a:latin typeface="Cambria Math" panose="02040503050406030204" pitchFamily="18" charset="0"/>
                                  <a:ea typeface="微软雅黑" panose="020B0503020204020204" pitchFamily="34" charset="-122"/>
                                </a:rPr>
                                <m:t>𝜕</m:t>
                              </m:r>
                              <m:r>
                                <a:rPr lang="en-US" altLang="zh-CN" sz="2400" i="1">
                                  <a:latin typeface="Cambria Math" panose="02040503050406030204" pitchFamily="18" charset="0"/>
                                  <a:ea typeface="微软雅黑" panose="020B0503020204020204" pitchFamily="34" charset="-122"/>
                                </a:rPr>
                                <m:t>𝐿</m:t>
                              </m:r>
                            </m:num>
                            <m:den>
                              <m:r>
                                <a:rPr lang="en-US" altLang="zh-CN" sz="2400" i="1">
                                  <a:latin typeface="Cambria Math" panose="02040503050406030204" pitchFamily="18" charset="0"/>
                                  <a:ea typeface="微软雅黑" panose="020B0503020204020204" pitchFamily="34" charset="-122"/>
                                </a:rPr>
                                <m:t>𝜕</m:t>
                              </m:r>
                              <m:sSub>
                                <m:sSubPr>
                                  <m:ctrlPr>
                                    <a:rPr lang="en-US" altLang="zh-CN" sz="2400" b="1" i="1">
                                      <a:latin typeface="Cambria Math" panose="02040503050406030204" pitchFamily="18" charset="0"/>
                                      <a:ea typeface="微软雅黑" panose="020B0503020204020204" pitchFamily="34" charset="-122"/>
                                    </a:rPr>
                                  </m:ctrlPr>
                                </m:sSubPr>
                                <m:e>
                                  <m:r>
                                    <a:rPr lang="en-US" altLang="zh-CN" sz="2400" b="1" i="1">
                                      <a:latin typeface="Cambria Math" panose="02040503050406030204" pitchFamily="18" charset="0"/>
                                      <a:ea typeface="微软雅黑" panose="020B0503020204020204" pitchFamily="34" charset="-122"/>
                                    </a:rPr>
                                    <m:t>𝑾</m:t>
                                  </m:r>
                                </m:e>
                                <m:sub>
                                  <m:r>
                                    <a:rPr lang="en-US" altLang="zh-CN" sz="2400" b="1" i="1">
                                      <a:latin typeface="Cambria Math" panose="02040503050406030204" pitchFamily="18" charset="0"/>
                                      <a:ea typeface="微软雅黑" panose="020B0503020204020204" pitchFamily="34" charset="-122"/>
                                    </a:rPr>
                                    <m:t>𝟐</m:t>
                                  </m:r>
                                </m:sub>
                              </m:sSub>
                              <m:d>
                                <m:dPr>
                                  <m:ctrlPr>
                                    <a:rPr lang="en-US" altLang="zh-CN" sz="240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pitchFamily="18" charset="0"/>
                                      <a:ea typeface="微软雅黑" panose="020B0503020204020204" pitchFamily="34" charset="-122"/>
                                    </a:rPr>
                                    <m:t>𝑖</m:t>
                                  </m:r>
                                  <m:r>
                                    <a:rPr lang="en-US" altLang="zh-CN" sz="2400" b="0" i="1" smtClean="0">
                                      <a:latin typeface="Cambria Math" panose="02040503050406030204" pitchFamily="18" charset="0"/>
                                      <a:ea typeface="微软雅黑" panose="020B0503020204020204" pitchFamily="34" charset="-122"/>
                                    </a:rPr>
                                    <m:t>,:</m:t>
                                  </m:r>
                                </m:e>
                              </m:d>
                            </m:den>
                          </m:f>
                          <m:r>
                            <a:rPr lang="en-US" altLang="zh-CN" sz="2400" b="0" i="1" smtClean="0">
                              <a:latin typeface="Cambria Math" panose="02040503050406030204" pitchFamily="18" charset="0"/>
                              <a:ea typeface="微软雅黑" panose="020B0503020204020204" pitchFamily="34" charset="-122"/>
                            </a:rPr>
                            <m:t>&amp;=</m:t>
                          </m:r>
                          <m:f>
                            <m:fPr>
                              <m:ctrlPr>
                                <a:rPr lang="en-US" altLang="zh-CN" sz="2400" i="1">
                                  <a:latin typeface="Cambria Math" panose="02040503050406030204" pitchFamily="18" charset="0"/>
                                  <a:ea typeface="微软雅黑" panose="020B0503020204020204" pitchFamily="34" charset="-122"/>
                                </a:rPr>
                              </m:ctrlPr>
                            </m:fPr>
                            <m:num>
                              <m:r>
                                <a:rPr lang="en-US" altLang="zh-CN" sz="2400" i="1">
                                  <a:latin typeface="Cambria Math" panose="02040503050406030204" pitchFamily="18" charset="0"/>
                                  <a:ea typeface="微软雅黑" panose="020B0503020204020204" pitchFamily="34" charset="-122"/>
                                </a:rPr>
                                <m:t>𝜕</m:t>
                              </m:r>
                              <m:r>
                                <a:rPr lang="en-US" altLang="zh-CN" sz="2400" i="1">
                                  <a:latin typeface="Cambria Math" panose="02040503050406030204" pitchFamily="18" charset="0"/>
                                  <a:ea typeface="微软雅黑" panose="020B0503020204020204" pitchFamily="34" charset="-122"/>
                                </a:rPr>
                                <m:t>𝐿</m:t>
                              </m:r>
                            </m:num>
                            <m:den>
                              <m:r>
                                <a:rPr lang="en-US" altLang="zh-CN" sz="2400" i="1">
                                  <a:latin typeface="Cambria Math" panose="02040503050406030204" pitchFamily="18" charset="0"/>
                                  <a:ea typeface="微软雅黑" panose="020B0503020204020204" pitchFamily="34" charset="-122"/>
                                </a:rPr>
                                <m:t>𝜕</m:t>
                              </m:r>
                              <m:sSub>
                                <m:sSubPr>
                                  <m:ctrlPr>
                                    <a:rPr lang="en-US" altLang="zh-CN" sz="2400" b="1" i="1">
                                      <a:latin typeface="Cambria Math" panose="02040503050406030204" pitchFamily="18" charset="0"/>
                                      <a:ea typeface="微软雅黑" panose="020B0503020204020204" pitchFamily="34" charset="-122"/>
                                    </a:rPr>
                                  </m:ctrlPr>
                                </m:sSubPr>
                                <m:e>
                                  <m:r>
                                    <a:rPr lang="en-US" altLang="zh-CN" sz="2400" b="1" i="1">
                                      <a:latin typeface="Cambria Math" panose="02040503050406030204" pitchFamily="18" charset="0"/>
                                      <a:ea typeface="微软雅黑" panose="020B0503020204020204" pitchFamily="34" charset="-122"/>
                                    </a:rPr>
                                    <m:t>𝒉</m:t>
                                  </m:r>
                                </m:e>
                                <m:sub>
                                  <m:r>
                                    <a:rPr lang="en-US" altLang="zh-CN" sz="2400" b="1" i="1">
                                      <a:latin typeface="Cambria Math" panose="02040503050406030204" pitchFamily="18" charset="0"/>
                                      <a:ea typeface="微软雅黑" panose="020B0503020204020204" pitchFamily="34" charset="-122"/>
                                    </a:rPr>
                                    <m:t>𝟐</m:t>
                                  </m:r>
                                </m:sub>
                              </m:sSub>
                            </m:den>
                          </m:f>
                          <m:f>
                            <m:fPr>
                              <m:ctrlPr>
                                <a:rPr lang="en-US" altLang="zh-CN" sz="2400" i="1">
                                  <a:latin typeface="Cambria Math" panose="02040503050406030204" pitchFamily="18" charset="0"/>
                                  <a:ea typeface="微软雅黑" panose="020B0503020204020204" pitchFamily="34" charset="-122"/>
                                </a:rPr>
                              </m:ctrlPr>
                            </m:fPr>
                            <m:num>
                              <m:r>
                                <a:rPr lang="en-US" altLang="zh-CN" sz="2400" i="1">
                                  <a:latin typeface="Cambria Math" panose="02040503050406030204" pitchFamily="18" charset="0"/>
                                  <a:ea typeface="微软雅黑" panose="020B0503020204020204" pitchFamily="34" charset="-122"/>
                                </a:rPr>
                                <m:t>𝜕</m:t>
                              </m:r>
                              <m:sSub>
                                <m:sSubPr>
                                  <m:ctrlPr>
                                    <a:rPr lang="en-US" altLang="zh-CN" sz="2400" b="1" i="1">
                                      <a:latin typeface="Cambria Math" panose="02040503050406030204" pitchFamily="18" charset="0"/>
                                      <a:ea typeface="微软雅黑" panose="020B0503020204020204" pitchFamily="34" charset="-122"/>
                                    </a:rPr>
                                  </m:ctrlPr>
                                </m:sSubPr>
                                <m:e>
                                  <m:r>
                                    <a:rPr lang="en-US" altLang="zh-CN" sz="2400" b="1" i="1">
                                      <a:latin typeface="Cambria Math" panose="02040503050406030204" pitchFamily="18" charset="0"/>
                                      <a:ea typeface="微软雅黑" panose="020B0503020204020204" pitchFamily="34" charset="-122"/>
                                    </a:rPr>
                                    <m:t>𝒉</m:t>
                                  </m:r>
                                </m:e>
                                <m:sub>
                                  <m:r>
                                    <a:rPr lang="en-US" altLang="zh-CN" sz="2400" b="1" i="1">
                                      <a:latin typeface="Cambria Math" panose="02040503050406030204" pitchFamily="18" charset="0"/>
                                      <a:ea typeface="微软雅黑" panose="020B0503020204020204" pitchFamily="34" charset="-122"/>
                                    </a:rPr>
                                    <m:t>𝟐</m:t>
                                  </m:r>
                                </m:sub>
                              </m:sSub>
                            </m:num>
                            <m:den>
                              <m:r>
                                <a:rPr lang="en-US" altLang="zh-CN" sz="2400" i="1">
                                  <a:latin typeface="Cambria Math" panose="02040503050406030204" pitchFamily="18" charset="0"/>
                                  <a:ea typeface="微软雅黑" panose="020B0503020204020204" pitchFamily="34" charset="-122"/>
                                </a:rPr>
                                <m:t>𝜕</m:t>
                              </m:r>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a:latin typeface="Cambria Math" panose="02040503050406030204" pitchFamily="18" charset="0"/>
                                      <a:ea typeface="微软雅黑" panose="020B0503020204020204" pitchFamily="34" charset="-122"/>
                                    </a:rPr>
                                    <m:t>𝑾</m:t>
                                  </m:r>
                                </m:e>
                                <m:sub>
                                  <m:r>
                                    <a:rPr lang="en-US" altLang="zh-CN" sz="2400" b="1" i="1" smtClean="0">
                                      <a:latin typeface="Cambria Math" panose="02040503050406030204" pitchFamily="18" charset="0"/>
                                      <a:ea typeface="微软雅黑" panose="020B0503020204020204" pitchFamily="34" charset="-122"/>
                                    </a:rPr>
                                    <m:t>𝟐</m:t>
                                  </m:r>
                                </m:sub>
                              </m:sSub>
                              <m:d>
                                <m:dPr>
                                  <m:ctrlPr>
                                    <a:rPr lang="en-US" altLang="zh-CN" sz="240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pitchFamily="18" charset="0"/>
                                      <a:ea typeface="微软雅黑" panose="020B0503020204020204" pitchFamily="34" charset="-122"/>
                                    </a:rPr>
                                    <m:t>𝑖</m:t>
                                  </m:r>
                                  <m:r>
                                    <a:rPr lang="en-US" altLang="zh-CN" sz="2400" b="0" i="1" smtClean="0">
                                      <a:latin typeface="Cambria Math" panose="02040503050406030204" pitchFamily="18" charset="0"/>
                                      <a:ea typeface="微软雅黑" panose="020B0503020204020204" pitchFamily="34" charset="-122"/>
                                    </a:rPr>
                                    <m:t>,:</m:t>
                                  </m:r>
                                </m:e>
                              </m:d>
                            </m:den>
                          </m:f>
                        </m:e>
                        <m:e>
                          <m:r>
                            <a:rPr lang="en-US" altLang="zh-CN" sz="2400" b="0" i="1" smtClean="0">
                              <a:latin typeface="Cambria Math" panose="02040503050406030204" pitchFamily="18" charset="0"/>
                            </a:rPr>
                            <m:t>&amp;=</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𝐿</m:t>
                              </m:r>
                            </m:num>
                            <m:den>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𝑦</m:t>
                                  </m:r>
                                </m:e>
                              </m:acc>
                            </m:den>
                          </m:f>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𝑦</m:t>
                                  </m:r>
                                </m:e>
                              </m:acc>
                            </m:num>
                            <m:den>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0" i="1" smtClean="0">
                                      <a:latin typeface="Cambria Math" panose="02040503050406030204" pitchFamily="18" charset="0"/>
                                    </a:rPr>
                                    <m:t>2</m:t>
                                  </m:r>
                                </m:sub>
                              </m:sSub>
                            </m:den>
                          </m:f>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0" i="1" smtClean="0">
                                      <a:latin typeface="Cambria Math" panose="02040503050406030204" pitchFamily="18" charset="0"/>
                                    </a:rPr>
                                    <m:t>2</m:t>
                                  </m:r>
                                </m:sub>
                              </m:sSub>
                            </m:num>
                            <m:den>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𝑾</m:t>
                                  </m:r>
                                </m:e>
                                <m:sub>
                                  <m:r>
                                    <a:rPr lang="en-US" altLang="zh-CN" sz="2400" b="0" i="1" smtClean="0">
                                      <a:latin typeface="Cambria Math" panose="02040503050406030204" pitchFamily="18" charset="0"/>
                                    </a:rPr>
                                    <m:t>2</m:t>
                                  </m:r>
                                </m:sub>
                              </m:sSub>
                              <m:d>
                                <m:dPr>
                                  <m:ctrlPr>
                                    <a:rPr lang="en-US" altLang="zh-CN" sz="2400" i="1">
                                      <a:latin typeface="Cambria Math" panose="02040503050406030204" pitchFamily="18" charset="0"/>
                                      <a:ea typeface="微软雅黑" panose="020B0503020204020204" pitchFamily="34" charset="-122"/>
                                    </a:rPr>
                                  </m:ctrlPr>
                                </m:dPr>
                                <m:e>
                                  <m:r>
                                    <a:rPr lang="en-US" altLang="zh-CN" sz="2400" i="1">
                                      <a:latin typeface="Cambria Math" panose="02040503050406030204" pitchFamily="18" charset="0"/>
                                      <a:ea typeface="微软雅黑" panose="020B0503020204020204" pitchFamily="34" charset="-122"/>
                                    </a:rPr>
                                    <m:t>𝑖</m:t>
                                  </m:r>
                                  <m:r>
                                    <a:rPr lang="en-US" altLang="zh-CN" sz="2400" i="1">
                                      <a:latin typeface="Cambria Math" panose="02040503050406030204" pitchFamily="18" charset="0"/>
                                      <a:ea typeface="微软雅黑" panose="020B0503020204020204" pitchFamily="34" charset="-122"/>
                                    </a:rPr>
                                    <m:t>,:</m:t>
                                  </m:r>
                                </m:e>
                              </m:d>
                            </m:den>
                          </m:f>
                        </m:e>
                        <m:e>
                          <m:r>
                            <a:rPr lang="en-US" altLang="zh-CN" sz="2400" b="0" i="1" smtClean="0">
                              <a:latin typeface="Cambria Math" panose="02040503050406030204" pitchFamily="18" charset="0"/>
                            </a:rPr>
                            <m:t>&amp;=</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ℓ</m:t>
                              </m:r>
                            </m:e>
                            <m:sup>
                              <m:r>
                                <a:rPr lang="en-US" altLang="zh-CN" sz="2400" b="0" i="1" smtClean="0">
                                  <a:latin typeface="Cambria Math" panose="02040503050406030204" pitchFamily="18" charset="0"/>
                                </a:rPr>
                                <m:t>′</m:t>
                              </m:r>
                            </m:sup>
                          </m:sSup>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num>
                            <m:den>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2</m:t>
                                  </m:r>
                                  <m:r>
                                    <a:rPr lang="en-US" altLang="zh-CN" sz="2400" b="0" i="1" smtClean="0">
                                      <a:latin typeface="Cambria Math" panose="02040503050406030204" pitchFamily="18" charset="0"/>
                                    </a:rPr>
                                    <m:t>𝑖</m:t>
                                  </m:r>
                                </m:sub>
                              </m:sSub>
                            </m:den>
                          </m:f>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2</m:t>
                                  </m:r>
                                  <m:r>
                                    <a:rPr lang="en-US" altLang="zh-CN" sz="2400" b="0" i="1" smtClean="0">
                                      <a:latin typeface="Cambria Math" panose="02040503050406030204" pitchFamily="18" charset="0"/>
                                    </a:rPr>
                                    <m:t>𝑖</m:t>
                                  </m:r>
                                </m:sub>
                              </m:sSub>
                            </m:num>
                            <m:den>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𝑾</m:t>
                                  </m:r>
                                </m:e>
                                <m:sub>
                                  <m:r>
                                    <a:rPr lang="en-US" altLang="zh-CN" sz="2400" i="1">
                                      <a:latin typeface="Cambria Math" panose="02040503050406030204" pitchFamily="18" charset="0"/>
                                    </a:rPr>
                                    <m:t>2</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r>
                                    <a:rPr lang="en-US" altLang="zh-CN" sz="2400" i="1">
                                      <a:latin typeface="Cambria Math" panose="02040503050406030204" pitchFamily="18" charset="0"/>
                                    </a:rPr>
                                    <m:t>,:</m:t>
                                  </m:r>
                                </m:e>
                              </m:d>
                            </m:den>
                          </m:f>
                        </m:e>
                        <m:e>
                          <m:r>
                            <a:rPr lang="en-US" altLang="zh-CN" sz="2400" b="0" i="1" smtClean="0">
                              <a:latin typeface="Cambria Math" panose="02040503050406030204" pitchFamily="18" charset="0"/>
                            </a:rPr>
                            <m:t>&amp;=</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ℓ</m:t>
                              </m:r>
                            </m:e>
                            <m:sup>
                              <m:r>
                                <a:rPr lang="en-US" altLang="zh-CN" sz="2400" i="1">
                                  <a:latin typeface="Cambria Math" panose="02040503050406030204" pitchFamily="18" charset="0"/>
                                </a:rPr>
                                <m:t>′</m:t>
                              </m:r>
                            </m:sup>
                          </m:sSup>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3</m:t>
                              </m:r>
                            </m:sub>
                            <m:sup>
                              <m:r>
                                <a:rPr lang="en-US" altLang="zh-CN" sz="2400" b="0" i="1" smtClean="0">
                                  <a:latin typeface="Cambria Math" panose="02040503050406030204" pitchFamily="18" charset="0"/>
                                </a:rPr>
                                <m:t>′</m:t>
                              </m:r>
                            </m:sup>
                          </m:sSub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3</m:t>
                              </m:r>
                              <m:r>
                                <a:rPr lang="en-US" altLang="zh-CN" sz="2400" b="0" i="1" smtClean="0">
                                  <a:latin typeface="Cambria Math" panose="02040503050406030204" pitchFamily="18" charset="0"/>
                                </a:rPr>
                                <m:t>𝑖</m:t>
                              </m:r>
                            </m:sub>
                          </m:sSub>
                          <m:sSubSup>
                            <m:sSubSupPr>
                              <m:ctrlPr>
                                <a:rPr lang="en-US" altLang="zh-CN" sz="2400" b="0" i="1" smtClean="0">
                                  <a:solidFill>
                                    <a:srgbClr val="FF0000"/>
                                  </a:solidFill>
                                  <a:latin typeface="Cambria Math" panose="02040503050406030204" pitchFamily="18" charset="0"/>
                                </a:rPr>
                              </m:ctrlPr>
                            </m:sSubSupPr>
                            <m:e>
                              <m:r>
                                <a:rPr lang="en-US" altLang="zh-CN" sz="2400" b="0" i="1" smtClean="0">
                                  <a:solidFill>
                                    <a:srgbClr val="FF0000"/>
                                  </a:solidFill>
                                  <a:latin typeface="Cambria Math" panose="02040503050406030204" pitchFamily="18" charset="0"/>
                                </a:rPr>
                                <m:t>𝑠</m:t>
                              </m:r>
                            </m:e>
                            <m:sub>
                              <m:r>
                                <a:rPr lang="en-US" altLang="zh-CN" sz="2400" b="0" i="1" smtClean="0">
                                  <a:solidFill>
                                    <a:srgbClr val="FF0000"/>
                                  </a:solidFill>
                                  <a:latin typeface="Cambria Math" panose="02040503050406030204" pitchFamily="18" charset="0"/>
                                </a:rPr>
                                <m:t>2</m:t>
                              </m:r>
                            </m:sub>
                            <m:sup>
                              <m:r>
                                <a:rPr lang="en-US" altLang="zh-CN" sz="2400" b="0" i="1" smtClean="0">
                                  <a:solidFill>
                                    <a:srgbClr val="FF0000"/>
                                  </a:solidFill>
                                  <a:latin typeface="Cambria Math" panose="02040503050406030204" pitchFamily="18" charset="0"/>
                                </a:rPr>
                                <m:t>′</m:t>
                              </m:r>
                            </m:sup>
                          </m:sSubSup>
                          <m:d>
                            <m:dPr>
                              <m:begChr m:val="["/>
                              <m:endChr m:val="]"/>
                              <m:ctrlPr>
                                <a:rPr lang="en-US" altLang="zh-CN" sz="2400" b="0" i="1" smtClean="0">
                                  <a:solidFill>
                                    <a:srgbClr val="FF0000"/>
                                  </a:solidFill>
                                  <a:latin typeface="Cambria Math" panose="02040503050406030204" pitchFamily="18" charset="0"/>
                                </a:rPr>
                              </m:ctrlPr>
                            </m:dPr>
                            <m:e>
                              <m:r>
                                <a:rPr lang="en-US" altLang="zh-CN" sz="2400" b="0" i="1" smtClean="0">
                                  <a:solidFill>
                                    <a:srgbClr val="FF0000"/>
                                  </a:solidFill>
                                  <a:latin typeface="Cambria Math" panose="02040503050406030204" pitchFamily="18" charset="0"/>
                                </a:rPr>
                                <m:t>𝑖</m:t>
                              </m:r>
                            </m:e>
                          </m:d>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0" i="1" smtClean="0">
                                  <a:latin typeface="Cambria Math" panose="02040503050406030204" pitchFamily="18" charset="0"/>
                                </a:rPr>
                                <m:t>1</m:t>
                              </m:r>
                            </m:sub>
                          </m:sSub>
                        </m:e>
                      </m:eqArr>
                    </m:oMath>
                  </m:oMathPara>
                </a14:m>
                <a:endParaRPr lang="en-US" altLang="zh-CN" sz="2400" dirty="0" smtClean="0">
                  <a:latin typeface="微软雅黑" panose="020B0503020204020204" pitchFamily="34" charset="-122"/>
                  <a:ea typeface="微软雅黑" panose="020B0503020204020204" pitchFamily="34" charset="-122"/>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6482026" y="1886218"/>
                <a:ext cx="3940502" cy="3196388"/>
              </a:xfrm>
              <a:prstGeom prst="rect">
                <a:avLst/>
              </a:prstGeom>
              <a:blipFill>
                <a:blip r:embed="rId5"/>
                <a:stretch>
                  <a:fillRect/>
                </a:stretch>
              </a:blipFill>
            </p:spPr>
            <p:txBody>
              <a:bodyPr/>
              <a:lstStyle/>
              <a:p>
                <a:r>
                  <a:rPr lang="zh-CN" altLang="en-US">
                    <a:noFill/>
                  </a:rPr>
                  <a:t> </a:t>
                </a:r>
              </a:p>
            </p:txBody>
          </p:sp>
        </mc:Fallback>
      </mc:AlternateContent>
      <p:grpSp>
        <p:nvGrpSpPr>
          <p:cNvPr id="23" name="组合 22"/>
          <p:cNvGrpSpPr/>
          <p:nvPr/>
        </p:nvGrpSpPr>
        <p:grpSpPr>
          <a:xfrm>
            <a:off x="2271795" y="1776259"/>
            <a:ext cx="2636551" cy="1892067"/>
            <a:chOff x="7948898" y="2343383"/>
            <a:chExt cx="2636551" cy="1892067"/>
          </a:xfrm>
        </p:grpSpPr>
        <p:sp>
          <p:nvSpPr>
            <p:cNvPr id="24" name="矩形 23"/>
            <p:cNvSpPr/>
            <p:nvPr/>
          </p:nvSpPr>
          <p:spPr>
            <a:xfrm>
              <a:off x="7948898" y="2343383"/>
              <a:ext cx="2636551" cy="1892067"/>
            </a:xfrm>
            <a:prstGeom prst="rect">
              <a:avLst/>
            </a:prstGeom>
            <a:solidFill>
              <a:schemeClr val="bg1"/>
            </a:solidFill>
            <a:ln w="19050">
              <a:solidFill>
                <a:srgbClr val="0070C0"/>
              </a:solidFill>
            </a:ln>
            <a:effectLst>
              <a:outerShdw blurRad="63500" sx="102000" sy="102000" algn="ctr" rotWithShape="0">
                <a:prstClr val="black">
                  <a:alpha val="40000"/>
                </a:prstClr>
              </a:outerShdw>
            </a:effectLst>
          </p:spPr>
          <p:txBody>
            <a:bodyPr wrap="square" rtlCol="0" anchor="ctr" anchorCtr="0">
              <a:noAutofit/>
            </a:bodyPr>
            <a:lstStyle/>
            <a:p>
              <a:pPr algn="ctr">
                <a:lnSpc>
                  <a:spcPct val="114000"/>
                </a:lnSpc>
              </a:pPr>
              <a:endParaRPr kumimoji="1" lang="zh-CN" altLang="en-US" dirty="0">
                <a:latin typeface="Arial Narrow" panose="020B0606020202030204" pitchFamily="34" charset="0"/>
                <a:ea typeface="Microsoft YaHei" charset="-122"/>
                <a:cs typeface="Microsoft YaHei" charset="-122"/>
              </a:endParaRPr>
            </a:p>
          </p:txBody>
        </p:sp>
        <mc:AlternateContent xmlns:mc="http://schemas.openxmlformats.org/markup-compatibility/2006" xmlns:a14="http://schemas.microsoft.com/office/drawing/2010/main">
          <mc:Choice Requires="a14">
            <p:sp>
              <p:nvSpPr>
                <p:cNvPr id="25" name="文本框 24"/>
                <p:cNvSpPr txBox="1"/>
                <p:nvPr/>
              </p:nvSpPr>
              <p:spPr>
                <a:xfrm>
                  <a:off x="8141258" y="2453342"/>
                  <a:ext cx="1964512" cy="421013"/>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𝒉</m:t>
                            </m:r>
                          </m:e>
                          <m:sub>
                            <m:r>
                              <a:rPr lang="en-US" altLang="zh-CN" sz="2400" b="0" i="1" smtClean="0">
                                <a:latin typeface="Cambria Math" panose="02040503050406030204" pitchFamily="18" charset="0"/>
                                <a:ea typeface="微软雅黑" panose="020B0503020204020204" pitchFamily="34" charset="-122"/>
                              </a:rPr>
                              <m:t>1</m:t>
                            </m:r>
                          </m:sub>
                        </m:sSub>
                        <m:r>
                          <a:rPr lang="en-US" altLang="zh-CN" sz="2400" b="0" i="1" smtClean="0">
                            <a:latin typeface="Cambria Math" panose="02040503050406030204" pitchFamily="18" charset="0"/>
                            <a:ea typeface="微软雅黑" panose="020B0503020204020204" pitchFamily="34" charset="-122"/>
                          </a:rPr>
                          <m:t>=</m:t>
                        </m:r>
                        <m:sSub>
                          <m:sSubPr>
                            <m:ctrlPr>
                              <a:rPr lang="en-US" altLang="zh-CN" sz="2400" i="1">
                                <a:latin typeface="Cambria Math" panose="02040503050406030204" pitchFamily="18" charset="0"/>
                                <a:ea typeface="微软雅黑" panose="020B0503020204020204" pitchFamily="34" charset="-122"/>
                              </a:rPr>
                            </m:ctrlPr>
                          </m:sSubPr>
                          <m:e>
                            <m:r>
                              <a:rPr lang="en-US" altLang="zh-CN" sz="2400" b="1" i="1">
                                <a:latin typeface="Cambria Math" panose="02040503050406030204" pitchFamily="18" charset="0"/>
                                <a:ea typeface="微软雅黑" panose="020B0503020204020204" pitchFamily="34" charset="-122"/>
                              </a:rPr>
                              <m:t>𝒔</m:t>
                            </m:r>
                          </m:e>
                          <m:sub>
                            <m:r>
                              <a:rPr lang="en-US" altLang="zh-CN" sz="2400" b="0" i="1" smtClean="0">
                                <a:latin typeface="Cambria Math" panose="02040503050406030204" pitchFamily="18" charset="0"/>
                                <a:ea typeface="微软雅黑" panose="020B0503020204020204" pitchFamily="34" charset="-122"/>
                              </a:rPr>
                              <m:t>1</m:t>
                            </m:r>
                          </m:sub>
                        </m:sSub>
                        <m:r>
                          <a:rPr lang="en-US" altLang="zh-CN" sz="2400" b="0" i="1" smtClean="0">
                            <a:latin typeface="Cambria Math" panose="02040503050406030204" pitchFamily="18" charset="0"/>
                            <a:ea typeface="微软雅黑" panose="020B0503020204020204" pitchFamily="34" charset="-122"/>
                          </a:rPr>
                          <m:t>(</m:t>
                        </m:r>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𝑾</m:t>
                            </m:r>
                          </m:e>
                          <m:sub>
                            <m:r>
                              <a:rPr lang="en-US" altLang="zh-CN" sz="2400" b="0" i="1" smtClean="0">
                                <a:latin typeface="Cambria Math" panose="02040503050406030204" pitchFamily="18" charset="0"/>
                                <a:ea typeface="微软雅黑" panose="020B0503020204020204" pitchFamily="34" charset="-122"/>
                              </a:rPr>
                              <m:t>1</m:t>
                            </m:r>
                          </m:sub>
                        </m:sSub>
                        <m:r>
                          <a:rPr lang="en-US" altLang="zh-CN" sz="2400" b="1" i="1" smtClean="0">
                            <a:latin typeface="Cambria Math" panose="02040503050406030204" pitchFamily="18" charset="0"/>
                            <a:ea typeface="微软雅黑" panose="020B0503020204020204" pitchFamily="34" charset="-122"/>
                          </a:rPr>
                          <m:t>𝒙</m:t>
                        </m:r>
                        <m:r>
                          <a:rPr lang="en-US" altLang="zh-CN" sz="2400" b="0" i="1" smtClean="0">
                            <a:latin typeface="Cambria Math" panose="02040503050406030204" pitchFamily="18" charset="0"/>
                            <a:ea typeface="微软雅黑" panose="020B0503020204020204" pitchFamily="34" charset="-122"/>
                          </a:rPr>
                          <m:t>)</m:t>
                        </m:r>
                      </m:oMath>
                    </m:oMathPara>
                  </a14:m>
                  <a:endParaRPr lang="zh-CN" altLang="en-US" sz="2400" dirty="0" smtClean="0">
                    <a:latin typeface="微软雅黑" panose="020B0503020204020204" pitchFamily="34" charset="-122"/>
                    <a:ea typeface="微软雅黑" panose="020B0503020204020204" pitchFamily="34" charset="-122"/>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8141258" y="2453342"/>
                  <a:ext cx="1964512" cy="42101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8141258" y="2880948"/>
                  <a:ext cx="2221827" cy="421013"/>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𝒉</m:t>
                            </m:r>
                          </m:e>
                          <m:sub>
                            <m:r>
                              <a:rPr lang="en-US" altLang="zh-CN" sz="2400" b="0" i="1" smtClean="0">
                                <a:latin typeface="Cambria Math" panose="02040503050406030204" pitchFamily="18" charset="0"/>
                                <a:ea typeface="微软雅黑" panose="020B0503020204020204" pitchFamily="34" charset="-122"/>
                              </a:rPr>
                              <m:t>2</m:t>
                            </m:r>
                          </m:sub>
                        </m:sSub>
                        <m:r>
                          <a:rPr lang="en-US" altLang="zh-CN" sz="2400" b="0" i="1" smtClean="0">
                            <a:latin typeface="Cambria Math" panose="02040503050406030204" pitchFamily="18" charset="0"/>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𝒔</m:t>
                            </m:r>
                          </m:e>
                          <m:sub>
                            <m:r>
                              <a:rPr lang="en-US" altLang="zh-CN" sz="2400" b="0" i="1" smtClean="0">
                                <a:latin typeface="Cambria Math" panose="02040503050406030204" pitchFamily="18" charset="0"/>
                                <a:ea typeface="微软雅黑" panose="020B0503020204020204" pitchFamily="34" charset="-122"/>
                              </a:rPr>
                              <m:t>2</m:t>
                            </m:r>
                          </m:sub>
                        </m:sSub>
                        <m:r>
                          <a:rPr lang="en-US" altLang="zh-CN" sz="2400" b="0" i="1" smtClean="0">
                            <a:latin typeface="Cambria Math" panose="02040503050406030204" pitchFamily="18" charset="0"/>
                            <a:ea typeface="微软雅黑" panose="020B0503020204020204" pitchFamily="34" charset="-122"/>
                          </a:rPr>
                          <m:t>(</m:t>
                        </m:r>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𝑾</m:t>
                            </m:r>
                          </m:e>
                          <m:sub>
                            <m:r>
                              <a:rPr lang="en-US" altLang="zh-CN" sz="2400" b="0" i="1" smtClean="0">
                                <a:latin typeface="Cambria Math" panose="02040503050406030204" pitchFamily="18" charset="0"/>
                                <a:ea typeface="微软雅黑" panose="020B0503020204020204" pitchFamily="34" charset="-122"/>
                              </a:rPr>
                              <m:t>2</m:t>
                            </m:r>
                          </m:sub>
                        </m:sSub>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𝒉</m:t>
                            </m:r>
                          </m:e>
                          <m:sub>
                            <m:r>
                              <a:rPr lang="en-US" altLang="zh-CN" sz="2400" b="0" i="1" smtClean="0">
                                <a:latin typeface="Cambria Math" panose="02040503050406030204" pitchFamily="18" charset="0"/>
                                <a:ea typeface="微软雅黑" panose="020B0503020204020204" pitchFamily="34" charset="-122"/>
                              </a:rPr>
                              <m:t>1</m:t>
                            </m:r>
                          </m:sub>
                        </m:sSub>
                        <m:r>
                          <a:rPr lang="en-US" altLang="zh-CN" sz="2400" b="0" i="1" smtClean="0">
                            <a:latin typeface="Cambria Math" panose="02040503050406030204" pitchFamily="18" charset="0"/>
                            <a:ea typeface="微软雅黑" panose="020B0503020204020204" pitchFamily="34" charset="-122"/>
                          </a:rPr>
                          <m:t>)</m:t>
                        </m:r>
                      </m:oMath>
                    </m:oMathPara>
                  </a14:m>
                  <a:endParaRPr lang="zh-CN" altLang="en-US" sz="2400" dirty="0" smtClean="0">
                    <a:latin typeface="微软雅黑" panose="020B0503020204020204" pitchFamily="34" charset="-122"/>
                    <a:ea typeface="微软雅黑" panose="020B0503020204020204" pitchFamily="34" charset="-122"/>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8141258" y="2880948"/>
                  <a:ext cx="2221827" cy="42101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8141258" y="3308554"/>
                  <a:ext cx="2004908" cy="429092"/>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acc>
                          <m:accPr>
                            <m:chr m:val="̂"/>
                            <m:ctrlPr>
                              <a:rPr lang="en-US" altLang="zh-CN" sz="2400" b="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𝑦</m:t>
                            </m:r>
                          </m:e>
                        </m:acc>
                        <m:r>
                          <a:rPr lang="en-US" altLang="zh-CN" sz="2400" b="0" i="1" smtClean="0">
                            <a:latin typeface="Cambria Math" panose="02040503050406030204" pitchFamily="18" charset="0"/>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𝑠</m:t>
                            </m:r>
                          </m:e>
                          <m:sub>
                            <m:r>
                              <a:rPr lang="en-US" altLang="zh-CN" sz="2400" b="0" i="1" smtClean="0">
                                <a:latin typeface="Cambria Math" panose="02040503050406030204" pitchFamily="18" charset="0"/>
                                <a:ea typeface="微软雅黑" panose="020B0503020204020204" pitchFamily="34" charset="-122"/>
                              </a:rPr>
                              <m:t>3</m:t>
                            </m:r>
                          </m:sub>
                        </m:sSub>
                        <m:d>
                          <m:dPr>
                            <m:ctrlPr>
                              <a:rPr lang="en-US" altLang="zh-CN" sz="2400" b="0" i="1" smtClean="0">
                                <a:latin typeface="Cambria Math" panose="02040503050406030204" pitchFamily="18" charset="0"/>
                                <a:ea typeface="微软雅黑" panose="020B0503020204020204" pitchFamily="34" charset="-122"/>
                              </a:rPr>
                            </m:ctrlPr>
                          </m:dPr>
                          <m:e>
                            <m:sSubSup>
                              <m:sSubSupPr>
                                <m:ctrlPr>
                                  <a:rPr lang="en-US" altLang="zh-CN" sz="2400" b="0" i="1" smtClean="0">
                                    <a:latin typeface="Cambria Math" panose="02040503050406030204" pitchFamily="18" charset="0"/>
                                    <a:ea typeface="微软雅黑" panose="020B0503020204020204" pitchFamily="34" charset="-122"/>
                                  </a:rPr>
                                </m:ctrlPr>
                              </m:sSubSupPr>
                              <m:e>
                                <m:r>
                                  <a:rPr lang="en-US" altLang="zh-CN" sz="2400" b="1" i="1" smtClean="0">
                                    <a:latin typeface="Cambria Math" panose="02040503050406030204" pitchFamily="18" charset="0"/>
                                    <a:ea typeface="微软雅黑" panose="020B0503020204020204" pitchFamily="34" charset="-122"/>
                                  </a:rPr>
                                  <m:t>𝒘</m:t>
                                </m:r>
                              </m:e>
                              <m:sub>
                                <m:r>
                                  <a:rPr lang="en-US" altLang="zh-CN" sz="2400" b="0" i="1" smtClean="0">
                                    <a:latin typeface="Cambria Math" panose="02040503050406030204" pitchFamily="18" charset="0"/>
                                    <a:ea typeface="微软雅黑" panose="020B0503020204020204" pitchFamily="34" charset="-122"/>
                                  </a:rPr>
                                  <m:t>3</m:t>
                                </m:r>
                              </m:sub>
                              <m:sup>
                                <m:r>
                                  <a:rPr lang="en-US" altLang="zh-CN" sz="2400" b="0" i="1" smtClean="0">
                                    <a:latin typeface="Cambria Math" panose="02040503050406030204" pitchFamily="18" charset="0"/>
                                    <a:ea typeface="微软雅黑" panose="020B0503020204020204" pitchFamily="34" charset="-122"/>
                                  </a:rPr>
                                  <m:t>𝑇</m:t>
                                </m:r>
                              </m:sup>
                            </m:sSubSup>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𝒉</m:t>
                                </m:r>
                              </m:e>
                              <m:sub>
                                <m:r>
                                  <a:rPr lang="en-US" altLang="zh-CN" sz="2400" b="0" i="1" smtClean="0">
                                    <a:latin typeface="Cambria Math" panose="02040503050406030204" pitchFamily="18" charset="0"/>
                                    <a:ea typeface="微软雅黑" panose="020B0503020204020204" pitchFamily="34" charset="-122"/>
                                  </a:rPr>
                                  <m:t>2</m:t>
                                </m:r>
                              </m:sub>
                            </m:sSub>
                          </m:e>
                        </m:d>
                        <m:r>
                          <a:rPr lang="en-US" altLang="zh-CN" sz="2400" b="0" i="1" smtClean="0">
                            <a:latin typeface="Cambria Math" panose="02040503050406030204" pitchFamily="18" charset="0"/>
                            <a:ea typeface="微软雅黑" panose="020B0503020204020204" pitchFamily="34" charset="-122"/>
                          </a:rPr>
                          <m:t> </m:t>
                        </m:r>
                      </m:oMath>
                    </m:oMathPara>
                  </a14:m>
                  <a:endParaRPr lang="zh-CN" altLang="en-US" sz="2400" dirty="0" smtClean="0">
                    <a:latin typeface="微软雅黑" panose="020B0503020204020204" pitchFamily="34" charset="-122"/>
                    <a:ea typeface="微软雅黑" panose="020B0503020204020204" pitchFamily="34" charset="-122"/>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8141258" y="3308554"/>
                  <a:ext cx="2004908" cy="42909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8141258" y="3729567"/>
                  <a:ext cx="1610184" cy="421013"/>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𝐿</m:t>
                        </m:r>
                        <m:r>
                          <a:rPr lang="en-US" altLang="zh-CN" sz="2400" b="0" i="1" smtClean="0">
                            <a:latin typeface="Cambria Math" panose="02040503050406030204" pitchFamily="18" charset="0"/>
                            <a:ea typeface="微软雅黑" panose="020B0503020204020204" pitchFamily="34" charset="-122"/>
                          </a:rPr>
                          <m:t>=ℓ</m:t>
                        </m:r>
                        <m:d>
                          <m:dPr>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pitchFamily="18" charset="0"/>
                                <a:ea typeface="微软雅黑" panose="020B0503020204020204" pitchFamily="34" charset="-122"/>
                              </a:rPr>
                              <m:t>𝑦</m:t>
                            </m:r>
                            <m:r>
                              <a:rPr lang="en-US" altLang="zh-CN" sz="2400" b="0" i="1" smtClean="0">
                                <a:latin typeface="Cambria Math" panose="02040503050406030204" pitchFamily="18" charset="0"/>
                                <a:ea typeface="微软雅黑" panose="020B0503020204020204" pitchFamily="34" charset="-122"/>
                              </a:rPr>
                              <m:t>,</m:t>
                            </m:r>
                            <m:acc>
                              <m:accPr>
                                <m:chr m:val="̂"/>
                                <m:ctrlPr>
                                  <a:rPr lang="en-US" altLang="zh-CN" sz="2400" b="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𝑦</m:t>
                                </m:r>
                              </m:e>
                            </m:acc>
                          </m:e>
                        </m:d>
                        <m:r>
                          <a:rPr lang="en-US" altLang="zh-CN" sz="2400" b="0" i="1" smtClean="0">
                            <a:latin typeface="Cambria Math" panose="02040503050406030204" pitchFamily="18" charset="0"/>
                            <a:ea typeface="微软雅黑" panose="020B0503020204020204" pitchFamily="34" charset="-122"/>
                          </a:rPr>
                          <m:t> </m:t>
                        </m:r>
                      </m:oMath>
                    </m:oMathPara>
                  </a14:m>
                  <a:endParaRPr lang="zh-CN" altLang="en-US" sz="2400" dirty="0" smtClean="0">
                    <a:latin typeface="微软雅黑" panose="020B0503020204020204" pitchFamily="34" charset="-122"/>
                    <a:ea typeface="微软雅黑" panose="020B0503020204020204" pitchFamily="34" charset="-122"/>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8141258" y="3729567"/>
                  <a:ext cx="1610184" cy="421013"/>
                </a:xfrm>
                <a:prstGeom prst="rect">
                  <a:avLst/>
                </a:prstGeom>
                <a:blipFill>
                  <a:blip r:embed="rId1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 name="矩形 2"/>
              <p:cNvSpPr/>
              <p:nvPr/>
            </p:nvSpPr>
            <p:spPr>
              <a:xfrm>
                <a:off x="6262067" y="5509856"/>
                <a:ext cx="3362459" cy="8550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400" b="0" i="1" smtClean="0">
                              <a:latin typeface="Cambria Math" panose="02040503050406030204" pitchFamily="18" charset="0"/>
                              <a:ea typeface="微软雅黑" panose="020B0503020204020204" pitchFamily="34" charset="-122"/>
                            </a:rPr>
                          </m:ctrlPr>
                        </m:fPr>
                        <m:num>
                          <m:r>
                            <a:rPr lang="en-US" altLang="zh-CN" sz="2400" i="1" smtClean="0">
                              <a:latin typeface="Cambria Math" panose="02040503050406030204" pitchFamily="18" charset="0"/>
                              <a:ea typeface="微软雅黑" panose="020B0503020204020204" pitchFamily="34" charset="-122"/>
                            </a:rPr>
                            <m:t>𝜕</m:t>
                          </m:r>
                          <m:r>
                            <a:rPr lang="en-US" altLang="zh-CN" sz="2400" i="1" smtClean="0">
                              <a:latin typeface="Cambria Math" panose="02040503050406030204" pitchFamily="18" charset="0"/>
                              <a:ea typeface="微软雅黑" panose="020B0503020204020204" pitchFamily="34" charset="-122"/>
                            </a:rPr>
                            <m:t>𝐿</m:t>
                          </m:r>
                        </m:num>
                        <m:den>
                          <m:r>
                            <a:rPr lang="en-US" altLang="zh-CN" sz="2400" b="0" i="1" smtClean="0">
                              <a:latin typeface="Cambria Math" panose="02040503050406030204" pitchFamily="18" charset="0"/>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𝑾</m:t>
                              </m:r>
                            </m:e>
                            <m:sub>
                              <m:r>
                                <a:rPr lang="en-US" altLang="zh-CN" sz="2400" b="0" i="1" smtClean="0">
                                  <a:latin typeface="Cambria Math" panose="02040503050406030204" pitchFamily="18" charset="0"/>
                                  <a:ea typeface="微软雅黑" panose="020B0503020204020204" pitchFamily="34" charset="-122"/>
                                </a:rPr>
                                <m:t>2</m:t>
                              </m:r>
                            </m:sub>
                          </m:sSub>
                        </m:den>
                      </m:f>
                      <m:r>
                        <a:rPr lang="en-US" altLang="zh-CN" sz="2400" b="0" i="1" smtClean="0">
                          <a:latin typeface="Cambria Math" panose="02040503050406030204" pitchFamily="18" charset="0"/>
                          <a:ea typeface="微软雅黑" panose="020B0503020204020204" pitchFamily="34" charset="-122"/>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ℓ</m:t>
                          </m:r>
                        </m:e>
                        <m:sup>
                          <m:r>
                            <a:rPr lang="en-US" altLang="zh-CN" sz="2400" i="1">
                              <a:latin typeface="Cambria Math" panose="02040503050406030204" pitchFamily="18" charset="0"/>
                            </a:rPr>
                            <m:t>′</m:t>
                          </m:r>
                        </m:sup>
                      </m:sSup>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𝑠</m:t>
                          </m:r>
                        </m:e>
                        <m:sub>
                          <m:r>
                            <a:rPr lang="en-US" altLang="zh-CN" sz="2400" i="1">
                              <a:latin typeface="Cambria Math" panose="02040503050406030204" pitchFamily="18" charset="0"/>
                            </a:rPr>
                            <m:t>3</m:t>
                          </m:r>
                        </m:sub>
                        <m:sup>
                          <m:r>
                            <a:rPr lang="en-US" altLang="zh-CN" sz="2400" i="1">
                              <a:latin typeface="Cambria Math" panose="02040503050406030204" pitchFamily="18" charset="0"/>
                            </a:rPr>
                            <m:t>′</m:t>
                          </m:r>
                        </m:sup>
                      </m:sSubSup>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1" i="0" smtClean="0">
                                  <a:latin typeface="Cambria Math" panose="02040503050406030204" pitchFamily="18" charset="0"/>
                                </a:rPr>
                                <m:t>𝐰</m:t>
                              </m:r>
                            </m:e>
                            <m:sub>
                              <m:r>
                                <a:rPr lang="en-US" altLang="zh-CN" sz="2400" b="0" i="0" smtClean="0">
                                  <a:latin typeface="Cambria Math" panose="02040503050406030204" pitchFamily="18" charset="0"/>
                                </a:rPr>
                                <m:t>3</m:t>
                              </m:r>
                            </m:sub>
                          </m:sSub>
                          <m:r>
                            <a:rPr lang="en-US" altLang="zh-CN" sz="2400">
                              <a:latin typeface="Cambria Math" panose="02040503050406030204" pitchFamily="18" charset="0"/>
                              <a:ea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1" i="0" smtClean="0">
                                  <a:latin typeface="Cambria Math" panose="02040503050406030204" pitchFamily="18" charset="0"/>
                                </a:rPr>
                                <m:t>𝐬</m:t>
                              </m:r>
                            </m:e>
                            <m:sub>
                              <m:r>
                                <a:rPr lang="en-US" altLang="zh-CN" sz="2400" b="0" i="0" smtClean="0">
                                  <a:latin typeface="Cambria Math" panose="02040503050406030204" pitchFamily="18" charset="0"/>
                                </a:rPr>
                                <m:t>2</m:t>
                              </m:r>
                            </m:sub>
                            <m:sup>
                              <m:r>
                                <a:rPr lang="en-US" altLang="zh-CN" sz="2400" b="0" i="0" smtClean="0">
                                  <a:latin typeface="Cambria Math" panose="02040503050406030204" pitchFamily="18" charset="0"/>
                                </a:rPr>
                                <m:t>′</m:t>
                              </m:r>
                            </m:sup>
                          </m:sSubSup>
                        </m:e>
                      </m:d>
                      <m:sSubSup>
                        <m:sSubSupPr>
                          <m:ctrlPr>
                            <a:rPr lang="en-US" altLang="zh-CN" sz="2400" b="0" i="1" smtClean="0">
                              <a:latin typeface="Cambria Math" panose="02040503050406030204" pitchFamily="18" charset="0"/>
                            </a:rPr>
                          </m:ctrlPr>
                        </m:sSubSupPr>
                        <m:e>
                          <m:r>
                            <a:rPr lang="en-US" altLang="zh-CN" sz="2400" b="1" i="0" smtClean="0">
                              <a:latin typeface="Cambria Math" panose="02040503050406030204" pitchFamily="18" charset="0"/>
                            </a:rPr>
                            <m:t>𝐡</m:t>
                          </m:r>
                        </m:e>
                        <m:sub>
                          <m:r>
                            <a:rPr lang="en-US" altLang="zh-CN" sz="2400" b="0" i="0" smtClean="0">
                              <a:latin typeface="Cambria Math" panose="02040503050406030204" pitchFamily="18" charset="0"/>
                            </a:rPr>
                            <m:t>1</m:t>
                          </m:r>
                        </m:sub>
                        <m:sup>
                          <m:r>
                            <m:rPr>
                              <m:sty m:val="p"/>
                            </m:rPr>
                            <a:rPr lang="en-US" altLang="zh-CN" sz="2400" b="0" i="0" smtClean="0">
                              <a:latin typeface="Cambria Math" panose="02040503050406030204" pitchFamily="18" charset="0"/>
                            </a:rPr>
                            <m:t>T</m:t>
                          </m:r>
                        </m:sup>
                      </m:sSubSup>
                    </m:oMath>
                  </m:oMathPara>
                </a14:m>
                <a:endParaRPr lang="en-US" altLang="zh-CN" sz="2400" dirty="0" smtClean="0">
                  <a:ea typeface="微软雅黑" panose="020B0503020204020204"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6262067" y="5509856"/>
                <a:ext cx="3362459" cy="855042"/>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96493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深度前馈网络</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kumimoji="1" lang="zh-CN" altLang="en-US" dirty="0"/>
                  <a:t>这种模型被称为</a:t>
                </a:r>
                <a:r>
                  <a:rPr kumimoji="1" lang="en-US" altLang="zh-CN" dirty="0"/>
                  <a:t>【</a:t>
                </a:r>
                <a:r>
                  <a:rPr kumimoji="1" lang="zh-CN" altLang="en-US" dirty="0"/>
                  <a:t>前向</a:t>
                </a:r>
                <a:r>
                  <a:rPr kumimoji="1" lang="en-US" altLang="zh-CN" dirty="0"/>
                  <a:t>】</a:t>
                </a:r>
                <a:r>
                  <a:rPr kumimoji="1" lang="zh-CN" altLang="en-US" dirty="0"/>
                  <a:t>的，因为信息流过</a:t>
                </a:r>
                <a14:m>
                  <m:oMath xmlns:m="http://schemas.openxmlformats.org/officeDocument/2006/math">
                    <m:r>
                      <a:rPr kumimoji="1" lang="en-US" altLang="zh-CN" i="1" dirty="0">
                        <a:latin typeface="Cambria Math" panose="02040503050406030204" pitchFamily="18" charset="0"/>
                      </a:rPr>
                      <m:t>𝑥</m:t>
                    </m:r>
                  </m:oMath>
                </a14:m>
                <a:r>
                  <a:rPr kumimoji="1" lang="zh-CN" altLang="en-US" dirty="0"/>
                  <a:t>的函数，流经用于定义</a:t>
                </a:r>
                <a:r>
                  <a:rPr kumimoji="1" lang="en-US" altLang="zh-CN" dirty="0"/>
                  <a:t>f</a:t>
                </a:r>
                <a:r>
                  <a:rPr kumimoji="1" lang="zh-CN" altLang="en-US" dirty="0"/>
                  <a:t>的中间计算过程，最终达到输出</a:t>
                </a:r>
                <a14:m>
                  <m:oMath xmlns:m="http://schemas.openxmlformats.org/officeDocument/2006/math">
                    <m:r>
                      <a:rPr kumimoji="1" lang="en-US" altLang="zh-CN" i="1" dirty="0">
                        <a:latin typeface="Cambria Math" panose="02040503050406030204" pitchFamily="18" charset="0"/>
                      </a:rPr>
                      <m:t>𝑦</m:t>
                    </m:r>
                  </m:oMath>
                </a14:m>
                <a:endParaRPr kumimoji="1" lang="en-US" altLang="zh-CN" dirty="0"/>
              </a:p>
              <a:p>
                <a:endParaRPr kumimoji="1" lang="en-US" altLang="zh-CN" dirty="0"/>
              </a:p>
              <a:p>
                <a:r>
                  <a:rPr kumimoji="1" lang="zh-CN" altLang="en-US" dirty="0"/>
                  <a:t>被称为</a:t>
                </a:r>
                <a:r>
                  <a:rPr kumimoji="1" lang="en-US" altLang="zh-CN" dirty="0"/>
                  <a:t>【</a:t>
                </a:r>
                <a:r>
                  <a:rPr kumimoji="1" lang="zh-CN" altLang="en-US" dirty="0"/>
                  <a:t>网络</a:t>
                </a:r>
                <a:r>
                  <a:rPr kumimoji="1" lang="en-US" altLang="zh-CN" dirty="0"/>
                  <a:t>】</a:t>
                </a:r>
                <a:r>
                  <a:rPr kumimoji="1" lang="zh-CN" altLang="en-US" dirty="0"/>
                  <a:t>是因为他们通常用许多不同函数复合在一起表示，</a:t>
                </a:r>
                <a:r>
                  <a:rPr lang="zh-CN" altLang="en-US" dirty="0"/>
                  <a:t>与一个有向无环图相关联</a:t>
                </a:r>
                <a:endParaRPr kumimoji="1" lang="en-US" altLang="zh-CN" dirty="0"/>
              </a:p>
              <a:p>
                <a:pPr marL="0" indent="0">
                  <a:buNone/>
                </a:pPr>
                <a:r>
                  <a:rPr kumimoji="1" lang="en-US" altLang="zh-CN" dirty="0"/>
                  <a:t>   </a:t>
                </a:r>
                <a:r>
                  <a:rPr kumimoji="1" lang="zh-CN" altLang="en-US" dirty="0"/>
                  <a:t>例如有三个函数</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𝑓</m:t>
                        </m:r>
                      </m:e>
                      <m:sup>
                        <m:r>
                          <a:rPr kumimoji="1" lang="en-US" altLang="zh-CN" i="1">
                            <a:latin typeface="Cambria Math" panose="02040503050406030204" pitchFamily="18" charset="0"/>
                          </a:rPr>
                          <m:t>(1)</m:t>
                        </m:r>
                      </m:sup>
                    </m:sSup>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m:t>
                        </m:r>
                        <m:r>
                          <a:rPr kumimoji="1" lang="en-US" altLang="zh-CN" i="1">
                            <a:latin typeface="Cambria Math" panose="02040503050406030204" pitchFamily="18" charset="0"/>
                          </a:rPr>
                          <m:t>𝑓</m:t>
                        </m:r>
                      </m:e>
                      <m:sup>
                        <m:r>
                          <a:rPr kumimoji="1" lang="en-US" altLang="zh-CN" i="1">
                            <a:latin typeface="Cambria Math" panose="02040503050406030204" pitchFamily="18" charset="0"/>
                          </a:rPr>
                          <m:t>(2)</m:t>
                        </m:r>
                      </m:sup>
                    </m:sSup>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m:t>
                        </m:r>
                        <m:r>
                          <a:rPr kumimoji="1" lang="en-US" altLang="zh-CN" i="1">
                            <a:latin typeface="Cambria Math" panose="02040503050406030204" pitchFamily="18" charset="0"/>
                          </a:rPr>
                          <m:t>𝑓</m:t>
                        </m:r>
                      </m:e>
                      <m:sup>
                        <m:r>
                          <a:rPr kumimoji="1" lang="en-US" altLang="zh-CN" i="1">
                            <a:latin typeface="Cambria Math" panose="02040503050406030204" pitchFamily="18" charset="0"/>
                          </a:rPr>
                          <m:t>(3)</m:t>
                        </m:r>
                      </m:sup>
                    </m:sSup>
                  </m:oMath>
                </a14:m>
                <a:r>
                  <a:rPr kumimoji="1" lang="en-US" altLang="zh-CN" dirty="0"/>
                  <a:t>,</a:t>
                </a:r>
                <a:r>
                  <a:rPr kumimoji="1" lang="zh-CN" altLang="en-US" dirty="0"/>
                  <a:t>连接在一个链上面形成：</a:t>
                </a:r>
                <a:endParaRPr kumimoji="1" lang="en-US" altLang="zh-CN" dirty="0"/>
              </a:p>
              <a:p>
                <a:pPr marL="0" indent="0">
                  <a:buNone/>
                </a:pPr>
                <a:r>
                  <a:rPr kumimoji="1" lang="en-US" altLang="zh-CN"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𝑓</m:t>
                        </m:r>
                      </m:e>
                      <m:sub>
                        <m:r>
                          <a:rPr kumimoji="1" lang="en-US" altLang="zh-CN" i="1">
                            <a:latin typeface="Cambria Math" panose="02040503050406030204" pitchFamily="18" charset="0"/>
                          </a:rPr>
                          <m:t>(</m:t>
                        </m:r>
                        <m:r>
                          <a:rPr kumimoji="1" lang="en-US" altLang="zh-CN" b="1" i="1">
                            <a:latin typeface="Cambria Math" panose="02040503050406030204" pitchFamily="18" charset="0"/>
                          </a:rPr>
                          <m:t>𝒙</m:t>
                        </m:r>
                        <m:r>
                          <a:rPr kumimoji="1" lang="en-US" altLang="zh-CN" i="1">
                            <a:latin typeface="Cambria Math" panose="02040503050406030204" pitchFamily="18" charset="0"/>
                          </a:rPr>
                          <m:t>)</m:t>
                        </m:r>
                      </m:sub>
                    </m:sSub>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𝑓</m:t>
                        </m:r>
                      </m:e>
                      <m: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3</m:t>
                            </m:r>
                          </m:e>
                        </m:d>
                      </m:sup>
                    </m:sSup>
                    <m:d>
                      <m:dPr>
                        <m:ctrlPr>
                          <a:rPr kumimoji="1" lang="en-US" altLang="zh-CN" i="1">
                            <a:latin typeface="Cambria Math" panose="02040503050406030204" pitchFamily="18" charset="0"/>
                          </a:rPr>
                        </m:ctrlPr>
                      </m:dPr>
                      <m:e>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𝑓</m:t>
                            </m:r>
                          </m:e>
                          <m: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2</m:t>
                                </m:r>
                              </m:e>
                            </m:d>
                          </m:sup>
                        </m:sSup>
                        <m:d>
                          <m:dPr>
                            <m:ctrlPr>
                              <a:rPr kumimoji="1" lang="en-US" altLang="zh-CN" i="1">
                                <a:latin typeface="Cambria Math" panose="02040503050406030204" pitchFamily="18" charset="0"/>
                              </a:rPr>
                            </m:ctrlPr>
                          </m:dPr>
                          <m:e>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𝑓</m:t>
                                </m:r>
                              </m:e>
                              <m: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1</m:t>
                                    </m:r>
                                  </m:e>
                                </m:d>
                              </m:sup>
                            </m:s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𝑥</m:t>
                                </m:r>
                              </m:e>
                            </m:d>
                          </m:e>
                        </m:d>
                      </m:e>
                    </m:d>
                  </m:oMath>
                </a14:m>
                <a:endParaRPr kumimoji="1" lang="en-US" altLang="zh-CN" dirty="0"/>
              </a:p>
              <a:p>
                <a:pPr marL="0" indent="0">
                  <a:buNone/>
                </a:pPr>
                <a:r>
                  <a:rPr kumimoji="1" lang="zh-CN" altLang="en-US" dirty="0"/>
                  <a:t>训练过程中使用</a:t>
                </a:r>
                <a14:m>
                  <m:oMath xmlns:m="http://schemas.openxmlformats.org/officeDocument/2006/math">
                    <m:r>
                      <a:rPr kumimoji="1" lang="en-US" altLang="zh-CN" i="1" dirty="0">
                        <a:latin typeface="Cambria Math" panose="02040503050406030204" pitchFamily="18" charset="0"/>
                      </a:rPr>
                      <m:t>𝑓</m:t>
                    </m:r>
                    <m:r>
                      <a:rPr kumimoji="1" lang="en-US" altLang="zh-CN" i="1" dirty="0">
                        <a:latin typeface="Cambria Math" panose="02040503050406030204" pitchFamily="18" charset="0"/>
                      </a:rPr>
                      <m:t>(</m:t>
                    </m:r>
                    <m:r>
                      <a:rPr kumimoji="1" lang="en-US" altLang="zh-CN" b="1" i="1" dirty="0">
                        <a:latin typeface="Cambria Math" panose="02040503050406030204" pitchFamily="18" charset="0"/>
                      </a:rPr>
                      <m:t>𝒙</m:t>
                    </m:r>
                    <m:r>
                      <a:rPr kumimoji="1" lang="en-US" altLang="zh-CN" i="1" dirty="0">
                        <a:latin typeface="Cambria Math" panose="02040503050406030204" pitchFamily="18" charset="0"/>
                      </a:rPr>
                      <m:t>)</m:t>
                    </m:r>
                  </m:oMath>
                </a14:m>
                <a:r>
                  <a:rPr kumimoji="1" lang="zh-CN" altLang="en-US" dirty="0"/>
                  <a:t>去匹配</a:t>
                </a:r>
                <a14:m>
                  <m:oMath xmlns:m="http://schemas.openxmlformats.org/officeDocument/2006/math">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𝑓</m:t>
                        </m:r>
                      </m:e>
                      <m:sup>
                        <m:r>
                          <a:rPr kumimoji="1" lang="en-US" altLang="zh-CN" i="1">
                            <a:latin typeface="Cambria Math" panose="02040503050406030204" pitchFamily="18" charset="0"/>
                            <a:ea typeface="Cambria Math" panose="02040503050406030204" pitchFamily="18" charset="0"/>
                          </a:rPr>
                          <m:t>∗</m:t>
                        </m:r>
                      </m:sup>
                    </m:sSup>
                    <m:r>
                      <a:rPr kumimoji="1" lang="en-US" altLang="zh-CN" i="1">
                        <a:latin typeface="Cambria Math" panose="02040503050406030204" pitchFamily="18" charset="0"/>
                        <a:ea typeface="Cambria Math" panose="02040503050406030204" pitchFamily="18" charset="0"/>
                      </a:rPr>
                      <m:t>(</m:t>
                    </m:r>
                    <m:r>
                      <a:rPr kumimoji="1" lang="en-US" altLang="zh-CN" b="1" i="1">
                        <a:latin typeface="Cambria Math" panose="02040503050406030204" pitchFamily="18" charset="0"/>
                        <a:ea typeface="Cambria Math" panose="02040503050406030204" pitchFamily="18" charset="0"/>
                      </a:rPr>
                      <m:t>𝒙</m:t>
                    </m:r>
                    <m:r>
                      <a:rPr kumimoji="1" lang="en-US" altLang="zh-CN" i="1">
                        <a:latin typeface="Cambria Math" panose="02040503050406030204" pitchFamily="18" charset="0"/>
                        <a:ea typeface="Cambria Math" panose="02040503050406030204" pitchFamily="18" charset="0"/>
                      </a:rPr>
                      <m:t>)</m:t>
                    </m:r>
                  </m:oMath>
                </a14:m>
                <a:r>
                  <a:rPr kumimoji="1" lang="zh-CN" altLang="en-US" dirty="0"/>
                  <a:t>的值。训练数据为我们提供了在不同训练点上取值的、含有噪声的 </a:t>
                </a:r>
                <a14:m>
                  <m:oMath xmlns:m="http://schemas.openxmlformats.org/officeDocument/2006/math">
                    <m:r>
                      <a:rPr kumimoji="1" lang="en-US" altLang="zh-CN" i="1" dirty="0">
                        <a:latin typeface="Cambria Math" panose="02040503050406030204" pitchFamily="18" charset="0"/>
                      </a:rPr>
                      <m:t>𝑓</m:t>
                    </m:r>
                    <m:r>
                      <a:rPr kumimoji="1" lang="en-US" altLang="zh-CN" i="1" dirty="0">
                        <a:latin typeface="Cambria Math" panose="02040503050406030204" pitchFamily="18" charset="0"/>
                      </a:rPr>
                      <m:t>(</m:t>
                    </m:r>
                    <m:r>
                      <a:rPr kumimoji="1" lang="en-US" altLang="zh-CN" b="1" i="1" dirty="0">
                        <a:latin typeface="Cambria Math" panose="02040503050406030204" pitchFamily="18" charset="0"/>
                      </a:rPr>
                      <m:t>𝒙</m:t>
                    </m:r>
                    <m:r>
                      <a:rPr kumimoji="1" lang="en-US" altLang="zh-CN" i="1" dirty="0">
                        <a:latin typeface="Cambria Math" panose="02040503050406030204" pitchFamily="18" charset="0"/>
                      </a:rPr>
                      <m:t>)</m:t>
                    </m:r>
                  </m:oMath>
                </a14:m>
                <a:r>
                  <a:rPr kumimoji="1" lang="zh-CN" altLang="en-US" dirty="0"/>
                  <a:t>的近似实例每个样本 </a:t>
                </a:r>
                <a:r>
                  <a:rPr kumimoji="1" lang="en-US" altLang="zh-CN" dirty="0"/>
                  <a:t>x </a:t>
                </a:r>
                <a:r>
                  <a:rPr kumimoji="1" lang="zh-CN" altLang="en-US" dirty="0"/>
                  <a:t>都伴随着一个标签</a:t>
                </a:r>
                <a14:m>
                  <m:oMath xmlns:m="http://schemas.openxmlformats.org/officeDocument/2006/math">
                    <m:r>
                      <a:rPr kumimoji="1" lang="en-US" altLang="zh-CN" i="1">
                        <a:latin typeface="Cambria Math" panose="02040503050406030204" pitchFamily="18" charset="0"/>
                      </a:rPr>
                      <m:t>𝑦</m:t>
                    </m:r>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𝑓</m:t>
                        </m:r>
                      </m:e>
                      <m:sup>
                        <m:r>
                          <a:rPr kumimoji="1" lang="en-US" altLang="zh-CN" i="1">
                            <a:latin typeface="Cambria Math" panose="02040503050406030204" pitchFamily="18" charset="0"/>
                            <a:ea typeface="Cambria Math" panose="02040503050406030204" pitchFamily="18" charset="0"/>
                          </a:rPr>
                          <m:t>∗</m:t>
                        </m:r>
                      </m:sup>
                    </m:sSup>
                    <m:r>
                      <a:rPr kumimoji="1" lang="en-US" altLang="zh-CN" i="1">
                        <a:latin typeface="Cambria Math" panose="02040503050406030204" pitchFamily="18" charset="0"/>
                        <a:ea typeface="Cambria Math" panose="02040503050406030204" pitchFamily="18" charset="0"/>
                      </a:rPr>
                      <m:t>(</m:t>
                    </m:r>
                    <m:r>
                      <a:rPr kumimoji="1" lang="en-US" altLang="zh-CN" b="1" i="1">
                        <a:latin typeface="Cambria Math" panose="02040503050406030204" pitchFamily="18" charset="0"/>
                        <a:ea typeface="Cambria Math" panose="02040503050406030204" pitchFamily="18" charset="0"/>
                      </a:rPr>
                      <m:t>𝒙</m:t>
                    </m:r>
                    <m:r>
                      <a:rPr kumimoji="1" lang="en-US" altLang="zh-CN" i="1">
                        <a:latin typeface="Cambria Math" panose="02040503050406030204" pitchFamily="18" charset="0"/>
                        <a:ea typeface="Cambria Math" panose="02040503050406030204" pitchFamily="18" charset="0"/>
                      </a:rPr>
                      <m:t>)</m:t>
                    </m:r>
                  </m:oMath>
                </a14:m>
                <a:endParaRPr kumimoji="1"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14" t="-2071" r="-1058" b="-853"/>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4</a:t>
            </a:fld>
            <a:endParaRPr lang="zh-CN" altLang="en-US"/>
          </a:p>
        </p:txBody>
      </p:sp>
    </p:spTree>
    <p:extLst>
      <p:ext uri="{BB962C8B-B14F-4D97-AF65-F5344CB8AC3E}">
        <p14:creationId xmlns:p14="http://schemas.microsoft.com/office/powerpoint/2010/main" val="24809266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BP</a:t>
            </a:r>
            <a:r>
              <a:rPr lang="zh-CN" altLang="en-US" dirty="0"/>
              <a:t>算法</a:t>
            </a:r>
            <a:r>
              <a:rPr lang="en-US" altLang="zh-CN" dirty="0"/>
              <a:t>-</a:t>
            </a:r>
            <a:r>
              <a:rPr lang="zh-CN" altLang="en-US" dirty="0"/>
              <a:t>多层感知机</a:t>
            </a:r>
          </a:p>
        </p:txBody>
      </p:sp>
      <p:sp>
        <p:nvSpPr>
          <p:cNvPr id="4" name="灯片编号占位符 3"/>
          <p:cNvSpPr>
            <a:spLocks noGrp="1"/>
          </p:cNvSpPr>
          <p:nvPr>
            <p:ph type="sldNum" sz="quarter" idx="12"/>
          </p:nvPr>
        </p:nvSpPr>
        <p:spPr/>
        <p:txBody>
          <a:bodyPr/>
          <a:lstStyle/>
          <a:p>
            <a:fld id="{E4FB8F30-D5FE-4CCB-ABB5-7A44322B684D}" type="slidenum">
              <a:rPr lang="zh-CN" altLang="en-US" smtClean="0"/>
              <a:t>40</a:t>
            </a:fld>
            <a:endParaRPr lang="zh-CN" altLang="en-US"/>
          </a:p>
        </p:txBody>
      </p:sp>
      <mc:AlternateContent xmlns:mc="http://schemas.openxmlformats.org/markup-compatibility/2006" xmlns:a14="http://schemas.microsoft.com/office/drawing/2010/main">
        <mc:Choice Requires="a14">
          <p:sp>
            <p:nvSpPr>
              <p:cNvPr id="5" name="文本框 4"/>
              <p:cNvSpPr txBox="1"/>
              <p:nvPr/>
            </p:nvSpPr>
            <p:spPr>
              <a:xfrm>
                <a:off x="3181927" y="1359244"/>
                <a:ext cx="7994072" cy="4243919"/>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eqArr>
                        <m:eqArrPr>
                          <m:ctrlPr>
                            <a:rPr lang="en-US" altLang="zh-CN" sz="2400" b="0" i="1" smtClean="0">
                              <a:latin typeface="Cambria Math" panose="02040503050406030204" pitchFamily="18" charset="0"/>
                              <a:ea typeface="微软雅黑" panose="020B0503020204020204" pitchFamily="34" charset="-122"/>
                            </a:rPr>
                          </m:ctrlPr>
                        </m:eqArrPr>
                        <m:e>
                          <m:f>
                            <m:fPr>
                              <m:ctrlPr>
                                <a:rPr lang="en-US" altLang="zh-CN" sz="2400" i="1">
                                  <a:latin typeface="Cambria Math" panose="02040503050406030204" pitchFamily="18" charset="0"/>
                                  <a:ea typeface="微软雅黑" panose="020B0503020204020204" pitchFamily="34" charset="-122"/>
                                </a:rPr>
                              </m:ctrlPr>
                            </m:fPr>
                            <m:num>
                              <m:r>
                                <a:rPr lang="en-US" altLang="zh-CN" sz="2400" i="1">
                                  <a:latin typeface="Cambria Math" panose="02040503050406030204" pitchFamily="18" charset="0"/>
                                  <a:ea typeface="微软雅黑" panose="020B0503020204020204" pitchFamily="34" charset="-122"/>
                                </a:rPr>
                                <m:t>𝜕</m:t>
                              </m:r>
                              <m:r>
                                <a:rPr lang="en-US" altLang="zh-CN" sz="2400" i="1">
                                  <a:latin typeface="Cambria Math" panose="02040503050406030204" pitchFamily="18" charset="0"/>
                                  <a:ea typeface="微软雅黑" panose="020B0503020204020204" pitchFamily="34" charset="-122"/>
                                </a:rPr>
                                <m:t>𝐿</m:t>
                              </m:r>
                            </m:num>
                            <m:den>
                              <m:r>
                                <a:rPr lang="en-US" altLang="zh-CN" sz="2400" i="1">
                                  <a:latin typeface="Cambria Math" panose="02040503050406030204" pitchFamily="18" charset="0"/>
                                  <a:ea typeface="微软雅黑" panose="020B0503020204020204" pitchFamily="34" charset="-122"/>
                                </a:rPr>
                                <m:t>𝜕</m:t>
                              </m:r>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a:latin typeface="Cambria Math" panose="02040503050406030204" pitchFamily="18" charset="0"/>
                                      <a:ea typeface="微软雅黑" panose="020B0503020204020204" pitchFamily="34" charset="-122"/>
                                    </a:rPr>
                                    <m:t>𝑾</m:t>
                                  </m:r>
                                </m:e>
                                <m:sub>
                                  <m:r>
                                    <a:rPr lang="en-US" altLang="zh-CN" sz="2400" b="1" i="1" smtClean="0">
                                      <a:latin typeface="Cambria Math" panose="02040503050406030204" pitchFamily="18" charset="0"/>
                                      <a:ea typeface="微软雅黑" panose="020B0503020204020204" pitchFamily="34" charset="-122"/>
                                    </a:rPr>
                                    <m:t>𝟏</m:t>
                                  </m:r>
                                </m:sub>
                              </m:sSub>
                              <m:d>
                                <m:dPr>
                                  <m:ctrlPr>
                                    <a:rPr lang="en-US" altLang="zh-CN" sz="240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pitchFamily="18" charset="0"/>
                                      <a:ea typeface="微软雅黑" panose="020B0503020204020204" pitchFamily="34" charset="-122"/>
                                    </a:rPr>
                                    <m:t>𝑗</m:t>
                                  </m:r>
                                  <m:r>
                                    <a:rPr lang="en-US" altLang="zh-CN" sz="2400" b="0" i="1" smtClean="0">
                                      <a:latin typeface="Cambria Math" panose="02040503050406030204" pitchFamily="18" charset="0"/>
                                      <a:ea typeface="微软雅黑" panose="020B0503020204020204" pitchFamily="34" charset="-122"/>
                                    </a:rPr>
                                    <m:t>,:</m:t>
                                  </m:r>
                                </m:e>
                              </m:d>
                            </m:den>
                          </m:f>
                          <m:r>
                            <a:rPr lang="en-US" altLang="zh-CN" sz="2400" b="0" i="1" smtClean="0">
                              <a:latin typeface="Cambria Math" panose="02040503050406030204" pitchFamily="18" charset="0"/>
                              <a:ea typeface="微软雅黑" panose="020B0503020204020204" pitchFamily="34" charset="-122"/>
                            </a:rPr>
                            <m:t>&amp;=</m:t>
                          </m:r>
                          <m:f>
                            <m:fPr>
                              <m:ctrlPr>
                                <a:rPr lang="en-US" altLang="zh-CN" sz="2400" i="1">
                                  <a:latin typeface="Cambria Math" panose="02040503050406030204" pitchFamily="18" charset="0"/>
                                  <a:ea typeface="微软雅黑" panose="020B0503020204020204" pitchFamily="34" charset="-122"/>
                                </a:rPr>
                              </m:ctrlPr>
                            </m:fPr>
                            <m:num>
                              <m:r>
                                <a:rPr lang="en-US" altLang="zh-CN" sz="2400" i="1">
                                  <a:latin typeface="Cambria Math" panose="02040503050406030204" pitchFamily="18" charset="0"/>
                                  <a:ea typeface="微软雅黑" panose="020B0503020204020204" pitchFamily="34" charset="-122"/>
                                </a:rPr>
                                <m:t>𝜕</m:t>
                              </m:r>
                              <m:r>
                                <a:rPr lang="en-US" altLang="zh-CN" sz="2400" i="1">
                                  <a:latin typeface="Cambria Math" panose="02040503050406030204" pitchFamily="18" charset="0"/>
                                  <a:ea typeface="微软雅黑" panose="020B0503020204020204" pitchFamily="34" charset="-122"/>
                                </a:rPr>
                                <m:t>𝐿</m:t>
                              </m:r>
                            </m:num>
                            <m:den>
                              <m:r>
                                <a:rPr lang="en-US" altLang="zh-CN" sz="2400" i="1">
                                  <a:latin typeface="Cambria Math" panose="02040503050406030204" pitchFamily="18" charset="0"/>
                                  <a:ea typeface="微软雅黑" panose="020B0503020204020204" pitchFamily="34" charset="-122"/>
                                </a:rPr>
                                <m:t>𝜕</m:t>
                              </m:r>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a:latin typeface="Cambria Math" panose="02040503050406030204" pitchFamily="18" charset="0"/>
                                      <a:ea typeface="微软雅黑" panose="020B0503020204020204" pitchFamily="34" charset="-122"/>
                                    </a:rPr>
                                    <m:t>𝒉</m:t>
                                  </m:r>
                                </m:e>
                                <m:sub>
                                  <m:r>
                                    <a:rPr lang="en-US" altLang="zh-CN" sz="2400" b="1" i="1" smtClean="0">
                                      <a:latin typeface="Cambria Math" panose="02040503050406030204" pitchFamily="18" charset="0"/>
                                      <a:ea typeface="微软雅黑" panose="020B0503020204020204" pitchFamily="34" charset="-122"/>
                                    </a:rPr>
                                    <m:t>𝟏</m:t>
                                  </m:r>
                                </m:sub>
                              </m:sSub>
                            </m:den>
                          </m:f>
                          <m:f>
                            <m:fPr>
                              <m:ctrlPr>
                                <a:rPr lang="en-US" altLang="zh-CN" sz="2400" i="1">
                                  <a:latin typeface="Cambria Math" panose="02040503050406030204" pitchFamily="18" charset="0"/>
                                  <a:ea typeface="微软雅黑" panose="020B0503020204020204" pitchFamily="34" charset="-122"/>
                                </a:rPr>
                              </m:ctrlPr>
                            </m:fPr>
                            <m:num>
                              <m:r>
                                <a:rPr lang="en-US" altLang="zh-CN" sz="2400" i="1">
                                  <a:latin typeface="Cambria Math" panose="02040503050406030204" pitchFamily="18" charset="0"/>
                                  <a:ea typeface="微软雅黑" panose="020B0503020204020204" pitchFamily="34" charset="-122"/>
                                </a:rPr>
                                <m:t>𝜕</m:t>
                              </m:r>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a:latin typeface="Cambria Math" panose="02040503050406030204" pitchFamily="18" charset="0"/>
                                      <a:ea typeface="微软雅黑" panose="020B0503020204020204" pitchFamily="34" charset="-122"/>
                                    </a:rPr>
                                    <m:t>𝒉</m:t>
                                  </m:r>
                                </m:e>
                                <m:sub>
                                  <m:r>
                                    <a:rPr lang="en-US" altLang="zh-CN" sz="2400" b="1" i="1" smtClean="0">
                                      <a:latin typeface="Cambria Math" panose="02040503050406030204" pitchFamily="18" charset="0"/>
                                      <a:ea typeface="微软雅黑" panose="020B0503020204020204" pitchFamily="34" charset="-122"/>
                                    </a:rPr>
                                    <m:t>𝟏</m:t>
                                  </m:r>
                                </m:sub>
                              </m:sSub>
                            </m:num>
                            <m:den>
                              <m:r>
                                <a:rPr lang="en-US" altLang="zh-CN" sz="2400" i="1">
                                  <a:latin typeface="Cambria Math" panose="02040503050406030204" pitchFamily="18" charset="0"/>
                                  <a:ea typeface="微软雅黑" panose="020B0503020204020204" pitchFamily="34" charset="-122"/>
                                </a:rPr>
                                <m:t>𝜕</m:t>
                              </m:r>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a:latin typeface="Cambria Math" panose="02040503050406030204" pitchFamily="18" charset="0"/>
                                      <a:ea typeface="微软雅黑" panose="020B0503020204020204" pitchFamily="34" charset="-122"/>
                                    </a:rPr>
                                    <m:t>𝑾</m:t>
                                  </m:r>
                                </m:e>
                                <m:sub>
                                  <m:r>
                                    <a:rPr lang="en-US" altLang="zh-CN" sz="2400" b="0" i="1" smtClean="0">
                                      <a:latin typeface="Cambria Math" panose="02040503050406030204" pitchFamily="18" charset="0"/>
                                      <a:ea typeface="微软雅黑" panose="020B0503020204020204" pitchFamily="34" charset="-122"/>
                                    </a:rPr>
                                    <m:t>1</m:t>
                                  </m:r>
                                </m:sub>
                              </m:sSub>
                              <m:d>
                                <m:dPr>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pitchFamily="18" charset="0"/>
                                      <a:ea typeface="微软雅黑" panose="020B0503020204020204" pitchFamily="34" charset="-122"/>
                                    </a:rPr>
                                    <m:t>𝑗</m:t>
                                  </m:r>
                                  <m:r>
                                    <a:rPr lang="en-US" altLang="zh-CN" sz="2400" b="0" i="1" smtClean="0">
                                      <a:latin typeface="Cambria Math" panose="02040503050406030204" pitchFamily="18" charset="0"/>
                                      <a:ea typeface="微软雅黑" panose="020B0503020204020204" pitchFamily="34" charset="-122"/>
                                    </a:rPr>
                                    <m:t>,:</m:t>
                                  </m:r>
                                </m:e>
                              </m:d>
                            </m:den>
                          </m:f>
                        </m:e>
                        <m:e>
                          <m:r>
                            <a:rPr lang="en-US" altLang="zh-CN" sz="2400" b="0" i="1" smtClean="0">
                              <a:latin typeface="Cambria Math" panose="02040503050406030204" pitchFamily="18" charset="0"/>
                            </a:rPr>
                            <m:t>&amp;=</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𝐿</m:t>
                              </m:r>
                            </m:num>
                            <m:den>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b="0" i="1" smtClean="0">
                                      <a:latin typeface="Cambria Math" panose="02040503050406030204" pitchFamily="18" charset="0"/>
                                    </a:rPr>
                                    <m:t>𝑦</m:t>
                                  </m:r>
                                </m:e>
                              </m:acc>
                            </m:den>
                          </m:f>
                          <m:f>
                            <m:fPr>
                              <m:ctrlPr>
                                <a:rPr lang="en-US" altLang="zh-CN" sz="2400" i="1">
                                  <a:latin typeface="Cambria Math" panose="02040503050406030204" pitchFamily="18" charset="0"/>
                                  <a:ea typeface="微软雅黑" panose="020B0503020204020204" pitchFamily="34" charset="-122"/>
                                </a:rPr>
                              </m:ctrlPr>
                            </m:fPr>
                            <m:num>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num>
                            <m:den>
                              <m:r>
                                <a:rPr lang="en-US" altLang="zh-CN" sz="2400" i="1">
                                  <a:latin typeface="Cambria Math" panose="02040503050406030204" pitchFamily="18" charset="0"/>
                                  <a:ea typeface="微软雅黑" panose="020B0503020204020204" pitchFamily="34" charset="-122"/>
                                </a:rPr>
                                <m:t>𝜕</m:t>
                              </m:r>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𝒉</m:t>
                                  </m:r>
                                </m:e>
                                <m:sub>
                                  <m:r>
                                    <a:rPr lang="en-US" altLang="zh-CN" sz="2400" b="1" i="1" smtClean="0">
                                      <a:latin typeface="Cambria Math" panose="02040503050406030204" pitchFamily="18" charset="0"/>
                                      <a:ea typeface="微软雅黑" panose="020B0503020204020204" pitchFamily="34" charset="-122"/>
                                    </a:rPr>
                                    <m:t>𝟐</m:t>
                                  </m:r>
                                </m:sub>
                              </m:sSub>
                            </m:den>
                          </m:f>
                          <m:f>
                            <m:fPr>
                              <m:ctrlPr>
                                <a:rPr lang="en-US" altLang="zh-CN" sz="2400" b="1" i="1" smtClean="0">
                                  <a:latin typeface="Cambria Math" panose="02040503050406030204" pitchFamily="18" charset="0"/>
                                  <a:ea typeface="微软雅黑" panose="020B0503020204020204" pitchFamily="34" charset="-122"/>
                                </a:rPr>
                              </m:ctrlPr>
                            </m:fPr>
                            <m:num>
                              <m:r>
                                <a:rPr lang="en-US" altLang="zh-CN" sz="2400" i="1">
                                  <a:latin typeface="Cambria Math" panose="02040503050406030204" pitchFamily="18" charset="0"/>
                                  <a:ea typeface="微软雅黑" panose="020B0503020204020204" pitchFamily="34" charset="-122"/>
                                </a:rPr>
                                <m:t>𝜕</m:t>
                              </m:r>
                              <m:sSub>
                                <m:sSubPr>
                                  <m:ctrlPr>
                                    <a:rPr lang="en-US" altLang="zh-CN" sz="2400" b="1" i="1">
                                      <a:latin typeface="Cambria Math" panose="02040503050406030204" pitchFamily="18" charset="0"/>
                                      <a:ea typeface="微软雅黑" panose="020B0503020204020204" pitchFamily="34" charset="-122"/>
                                    </a:rPr>
                                  </m:ctrlPr>
                                </m:sSubPr>
                                <m:e>
                                  <m:r>
                                    <a:rPr lang="en-US" altLang="zh-CN" sz="2400" b="1" i="1">
                                      <a:latin typeface="Cambria Math" panose="02040503050406030204" pitchFamily="18" charset="0"/>
                                      <a:ea typeface="微软雅黑" panose="020B0503020204020204" pitchFamily="34" charset="-122"/>
                                    </a:rPr>
                                    <m:t>𝒉</m:t>
                                  </m:r>
                                </m:e>
                                <m:sub>
                                  <m:r>
                                    <a:rPr lang="en-US" altLang="zh-CN" sz="2400" b="1" i="1">
                                      <a:latin typeface="Cambria Math" panose="02040503050406030204" pitchFamily="18" charset="0"/>
                                      <a:ea typeface="微软雅黑" panose="020B0503020204020204" pitchFamily="34" charset="-122"/>
                                    </a:rPr>
                                    <m:t>𝟐</m:t>
                                  </m:r>
                                </m:sub>
                              </m:sSub>
                            </m:num>
                            <m:den>
                              <m:r>
                                <a:rPr lang="en-US" altLang="zh-CN" sz="2400" b="0" i="1" smtClean="0">
                                  <a:latin typeface="Cambria Math" panose="02040503050406030204" pitchFamily="18" charset="0"/>
                                  <a:ea typeface="微软雅黑" panose="020B0503020204020204" pitchFamily="34" charset="-122"/>
                                </a:rPr>
                                <m:t>𝜕</m:t>
                              </m:r>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h</m:t>
                                  </m:r>
                                </m:e>
                                <m:sub>
                                  <m:r>
                                    <a:rPr lang="en-US" altLang="zh-CN" sz="2400" b="0" i="1" smtClean="0">
                                      <a:latin typeface="Cambria Math" panose="02040503050406030204" pitchFamily="18" charset="0"/>
                                      <a:ea typeface="微软雅黑" panose="020B0503020204020204" pitchFamily="34" charset="-122"/>
                                    </a:rPr>
                                    <m:t>1</m:t>
                                  </m:r>
                                  <m:r>
                                    <a:rPr lang="en-US" altLang="zh-CN" sz="2400" b="1" i="1" smtClean="0">
                                      <a:latin typeface="Cambria Math" panose="02040503050406030204" pitchFamily="18" charset="0"/>
                                      <a:ea typeface="微软雅黑" panose="020B0503020204020204" pitchFamily="34" charset="-122"/>
                                    </a:rPr>
                                    <m:t>𝒋</m:t>
                                  </m:r>
                                </m:sub>
                              </m:sSub>
                            </m:den>
                          </m:f>
                          <m:r>
                            <a:rPr lang="en-US" altLang="zh-CN" sz="2400" b="1" i="1" smtClean="0">
                              <a:latin typeface="Cambria Math" panose="02040503050406030204" pitchFamily="18" charset="0"/>
                              <a:ea typeface="微软雅黑" panose="020B0503020204020204" pitchFamily="34" charset="-122"/>
                            </a:rPr>
                            <m:t> </m:t>
                          </m:r>
                          <m:f>
                            <m:fPr>
                              <m:ctrlPr>
                                <a:rPr lang="en-US" altLang="zh-CN" sz="2400" i="1">
                                  <a:latin typeface="Cambria Math" panose="02040503050406030204" pitchFamily="18" charset="0"/>
                                  <a:ea typeface="微软雅黑" panose="020B0503020204020204" pitchFamily="34" charset="-122"/>
                                </a:rPr>
                              </m:ctrlPr>
                            </m:fPr>
                            <m:num>
                              <m:r>
                                <a:rPr lang="en-US" altLang="zh-CN" sz="2400" i="1">
                                  <a:latin typeface="Cambria Math" panose="02040503050406030204" pitchFamily="18" charset="0"/>
                                  <a:ea typeface="微软雅黑" panose="020B0503020204020204" pitchFamily="34" charset="-122"/>
                                </a:rPr>
                                <m:t>𝜕</m:t>
                              </m:r>
                              <m:sSub>
                                <m:sSubPr>
                                  <m:ctrlPr>
                                    <a:rPr lang="en-US" altLang="zh-CN" sz="2400" i="1">
                                      <a:latin typeface="Cambria Math" panose="02040503050406030204" pitchFamily="18" charset="0"/>
                                      <a:ea typeface="微软雅黑" panose="020B0503020204020204" pitchFamily="34" charset="-122"/>
                                    </a:rPr>
                                  </m:ctrlPr>
                                </m:sSubPr>
                                <m:e>
                                  <m:r>
                                    <a:rPr lang="en-US" altLang="zh-CN" sz="2400" b="0" i="1">
                                      <a:latin typeface="Cambria Math" panose="02040503050406030204" pitchFamily="18" charset="0"/>
                                      <a:ea typeface="微软雅黑" panose="020B0503020204020204" pitchFamily="34" charset="-122"/>
                                    </a:rPr>
                                    <m:t>h</m:t>
                                  </m:r>
                                </m:e>
                                <m:sub>
                                  <m:r>
                                    <a:rPr lang="en-US" altLang="zh-CN" sz="2400" b="0" i="1">
                                      <a:latin typeface="Cambria Math" panose="02040503050406030204" pitchFamily="18" charset="0"/>
                                      <a:ea typeface="微软雅黑" panose="020B0503020204020204" pitchFamily="34" charset="-122"/>
                                    </a:rPr>
                                    <m:t>1</m:t>
                                  </m:r>
                                  <m:r>
                                    <a:rPr lang="en-US" altLang="zh-CN" sz="2400" b="0" i="1" smtClean="0">
                                      <a:latin typeface="Cambria Math" panose="02040503050406030204" pitchFamily="18" charset="0"/>
                                      <a:ea typeface="微软雅黑" panose="020B0503020204020204" pitchFamily="34" charset="-122"/>
                                    </a:rPr>
                                    <m:t>𝑗</m:t>
                                  </m:r>
                                </m:sub>
                              </m:sSub>
                            </m:num>
                            <m:den>
                              <m:r>
                                <a:rPr lang="en-US" altLang="zh-CN" sz="2400" i="1">
                                  <a:latin typeface="Cambria Math" panose="02040503050406030204" pitchFamily="18" charset="0"/>
                                  <a:ea typeface="微软雅黑" panose="020B0503020204020204" pitchFamily="34" charset="-122"/>
                                </a:rPr>
                                <m:t>𝜕</m:t>
                              </m:r>
                              <m:sSub>
                                <m:sSubPr>
                                  <m:ctrlPr>
                                    <a:rPr lang="en-US" altLang="zh-CN" sz="2400" b="1" i="1">
                                      <a:latin typeface="Cambria Math" panose="02040503050406030204" pitchFamily="18" charset="0"/>
                                      <a:ea typeface="微软雅黑" panose="020B0503020204020204" pitchFamily="34" charset="-122"/>
                                    </a:rPr>
                                  </m:ctrlPr>
                                </m:sSubPr>
                                <m:e>
                                  <m:r>
                                    <a:rPr lang="en-US" altLang="zh-CN" sz="2400" b="1" i="1">
                                      <a:latin typeface="Cambria Math" panose="02040503050406030204" pitchFamily="18" charset="0"/>
                                      <a:ea typeface="微软雅黑" panose="020B0503020204020204" pitchFamily="34" charset="-122"/>
                                    </a:rPr>
                                    <m:t>𝑾</m:t>
                                  </m:r>
                                </m:e>
                                <m:sub>
                                  <m:r>
                                    <a:rPr lang="en-US" altLang="zh-CN" sz="2400" i="1">
                                      <a:latin typeface="Cambria Math" panose="02040503050406030204" pitchFamily="18" charset="0"/>
                                      <a:ea typeface="微软雅黑" panose="020B0503020204020204" pitchFamily="34" charset="-122"/>
                                    </a:rPr>
                                    <m:t>1</m:t>
                                  </m:r>
                                </m:sub>
                              </m:sSub>
                              <m:d>
                                <m:dPr>
                                  <m:ctrlPr>
                                    <a:rPr lang="en-US" altLang="zh-CN" sz="2400" i="1">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pitchFamily="18" charset="0"/>
                                      <a:ea typeface="微软雅黑" panose="020B0503020204020204" pitchFamily="34" charset="-122"/>
                                    </a:rPr>
                                    <m:t>𝑗</m:t>
                                  </m:r>
                                  <m:r>
                                    <a:rPr lang="en-US" altLang="zh-CN" sz="2400" i="1">
                                      <a:latin typeface="Cambria Math" panose="02040503050406030204" pitchFamily="18" charset="0"/>
                                      <a:ea typeface="微软雅黑" panose="020B0503020204020204" pitchFamily="34" charset="-122"/>
                                    </a:rPr>
                                    <m:t>,:</m:t>
                                  </m:r>
                                </m:e>
                              </m:d>
                            </m:den>
                          </m:f>
                        </m:e>
                        <m:e>
                          <m:r>
                            <a:rPr lang="en-US" altLang="zh-CN" sz="2400" b="0" i="1" smtClean="0">
                              <a:latin typeface="Cambria Math" panose="02040503050406030204" pitchFamily="18" charset="0"/>
                              <a:ea typeface="微软雅黑" panose="020B0503020204020204" pitchFamily="34" charset="-122"/>
                            </a:rPr>
                            <m:t>&amp;=</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𝐿</m:t>
                              </m:r>
                            </m:num>
                            <m:den>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den>
                          </m:f>
                          <m:nary>
                            <m:naryPr>
                              <m:chr m:val="∑"/>
                              <m:limLoc m:val="subSup"/>
                              <m:supHide m:val="on"/>
                              <m:ctrlPr>
                                <a:rPr lang="en-US" altLang="zh-CN" sz="2400" i="1" smtClean="0">
                                  <a:latin typeface="Cambria Math" panose="02040503050406030204" pitchFamily="18" charset="0"/>
                                </a:rPr>
                              </m:ctrlPr>
                            </m:naryPr>
                            <m:sub>
                              <m:r>
                                <m:rPr>
                                  <m:brk m:alnAt="9"/>
                                </m:rPr>
                                <a:rPr lang="en-US" altLang="zh-CN" sz="2400" b="0" i="1" smtClean="0">
                                  <a:latin typeface="Cambria Math" panose="02040503050406030204" pitchFamily="18" charset="0"/>
                                </a:rPr>
                                <m:t>𝑖</m:t>
                              </m:r>
                            </m:sub>
                            <m:sup/>
                            <m:e>
                              <m:f>
                                <m:fPr>
                                  <m:ctrlPr>
                                    <a:rPr lang="en-US" altLang="zh-CN" sz="2400" i="1">
                                      <a:latin typeface="Cambria Math" panose="02040503050406030204" pitchFamily="18" charset="0"/>
                                      <a:ea typeface="微软雅黑" panose="020B0503020204020204" pitchFamily="34" charset="-122"/>
                                    </a:rPr>
                                  </m:ctrlPr>
                                </m:fPr>
                                <m:num>
                                  <m:r>
                                    <a:rPr lang="en-US" altLang="zh-CN" sz="2400" i="1">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𝑦</m:t>
                                      </m:r>
                                    </m:e>
                                  </m:acc>
                                </m:num>
                                <m:den>
                                  <m:r>
                                    <a:rPr lang="en-US" altLang="zh-CN" sz="2400" i="1">
                                      <a:latin typeface="Cambria Math" panose="02040503050406030204" pitchFamily="18" charset="0"/>
                                      <a:ea typeface="微软雅黑" panose="020B0503020204020204" pitchFamily="34" charset="-122"/>
                                    </a:rPr>
                                    <m:t>𝜕</m:t>
                                  </m:r>
                                  <m:sSub>
                                    <m:sSubPr>
                                      <m:ctrlPr>
                                        <a:rPr lang="en-US" altLang="zh-CN" sz="2400" i="1">
                                          <a:latin typeface="Cambria Math" panose="02040503050406030204" pitchFamily="18" charset="0"/>
                                          <a:ea typeface="微软雅黑" panose="020B0503020204020204" pitchFamily="34" charset="-122"/>
                                        </a:rPr>
                                      </m:ctrlPr>
                                    </m:sSubPr>
                                    <m:e>
                                      <m:r>
                                        <a:rPr lang="en-US" altLang="zh-CN" sz="2400" b="0" i="1">
                                          <a:latin typeface="Cambria Math" panose="02040503050406030204" pitchFamily="18" charset="0"/>
                                          <a:ea typeface="微软雅黑" panose="020B0503020204020204" pitchFamily="34" charset="-122"/>
                                        </a:rPr>
                                        <m:t>h</m:t>
                                      </m:r>
                                    </m:e>
                                    <m:sub>
                                      <m:r>
                                        <a:rPr lang="en-US" altLang="zh-CN" sz="2400" b="0" i="1">
                                          <a:latin typeface="Cambria Math" panose="02040503050406030204" pitchFamily="18" charset="0"/>
                                          <a:ea typeface="微软雅黑" panose="020B0503020204020204" pitchFamily="34" charset="-122"/>
                                        </a:rPr>
                                        <m:t>2</m:t>
                                      </m:r>
                                      <m:r>
                                        <a:rPr lang="en-US" altLang="zh-CN" sz="2400" b="0" i="1" smtClean="0">
                                          <a:latin typeface="Cambria Math" panose="02040503050406030204" pitchFamily="18" charset="0"/>
                                          <a:ea typeface="微软雅黑" panose="020B0503020204020204" pitchFamily="34" charset="-122"/>
                                        </a:rPr>
                                        <m:t>𝑖</m:t>
                                      </m:r>
                                    </m:sub>
                                  </m:sSub>
                                </m:den>
                              </m:f>
                              <m:f>
                                <m:fPr>
                                  <m:ctrlPr>
                                    <a:rPr lang="en-US" altLang="zh-CN" sz="2400" b="1" i="1">
                                      <a:latin typeface="Cambria Math" panose="02040503050406030204" pitchFamily="18" charset="0"/>
                                      <a:ea typeface="微软雅黑" panose="020B0503020204020204" pitchFamily="34" charset="-122"/>
                                    </a:rPr>
                                  </m:ctrlPr>
                                </m:fPr>
                                <m:num>
                                  <m:r>
                                    <a:rPr lang="en-US" altLang="zh-CN" sz="2400" i="1">
                                      <a:latin typeface="Cambria Math" panose="02040503050406030204" pitchFamily="18" charset="0"/>
                                      <a:ea typeface="微软雅黑" panose="020B0503020204020204" pitchFamily="34" charset="-122"/>
                                    </a:rPr>
                                    <m:t>𝜕</m:t>
                                  </m:r>
                                  <m:sSub>
                                    <m:sSubPr>
                                      <m:ctrlPr>
                                        <a:rPr lang="en-US" altLang="zh-CN" sz="2400" i="1">
                                          <a:latin typeface="Cambria Math" panose="02040503050406030204" pitchFamily="18" charset="0"/>
                                          <a:ea typeface="微软雅黑" panose="020B0503020204020204" pitchFamily="34" charset="-122"/>
                                        </a:rPr>
                                      </m:ctrlPr>
                                    </m:sSubPr>
                                    <m:e>
                                      <m:r>
                                        <a:rPr lang="en-US" altLang="zh-CN" sz="2400" b="0" i="1">
                                          <a:latin typeface="Cambria Math" panose="02040503050406030204" pitchFamily="18" charset="0"/>
                                          <a:ea typeface="微软雅黑" panose="020B0503020204020204" pitchFamily="34" charset="-122"/>
                                        </a:rPr>
                                        <m:t>h</m:t>
                                      </m:r>
                                    </m:e>
                                    <m:sub>
                                      <m:r>
                                        <a:rPr lang="en-US" altLang="zh-CN" sz="2400" b="0" i="1">
                                          <a:latin typeface="Cambria Math" panose="02040503050406030204" pitchFamily="18" charset="0"/>
                                          <a:ea typeface="微软雅黑" panose="020B0503020204020204" pitchFamily="34" charset="-122"/>
                                        </a:rPr>
                                        <m:t>2</m:t>
                                      </m:r>
                                      <m:r>
                                        <a:rPr lang="en-US" altLang="zh-CN" sz="2400" b="0" i="1" smtClean="0">
                                          <a:latin typeface="Cambria Math" panose="02040503050406030204" pitchFamily="18" charset="0"/>
                                          <a:ea typeface="微软雅黑" panose="020B0503020204020204" pitchFamily="34" charset="-122"/>
                                        </a:rPr>
                                        <m:t>𝑖</m:t>
                                      </m:r>
                                    </m:sub>
                                  </m:sSub>
                                </m:num>
                                <m:den>
                                  <m:r>
                                    <a:rPr lang="en-US" altLang="zh-CN" sz="2400" i="1">
                                      <a:latin typeface="Cambria Math" panose="02040503050406030204" pitchFamily="18" charset="0"/>
                                      <a:ea typeface="微软雅黑" panose="020B0503020204020204" pitchFamily="34" charset="-122"/>
                                    </a:rPr>
                                    <m:t>𝜕</m:t>
                                  </m:r>
                                  <m:sSub>
                                    <m:sSubPr>
                                      <m:ctrlPr>
                                        <a:rPr lang="en-US" altLang="zh-CN" sz="2400" b="1" i="1">
                                          <a:latin typeface="Cambria Math" panose="02040503050406030204" pitchFamily="18" charset="0"/>
                                          <a:ea typeface="微软雅黑" panose="020B0503020204020204" pitchFamily="34" charset="-122"/>
                                        </a:rPr>
                                      </m:ctrlPr>
                                    </m:sSubPr>
                                    <m:e>
                                      <m:r>
                                        <a:rPr lang="en-US" altLang="zh-CN" sz="2400" i="1">
                                          <a:latin typeface="Cambria Math" panose="02040503050406030204" pitchFamily="18" charset="0"/>
                                          <a:ea typeface="微软雅黑" panose="020B0503020204020204" pitchFamily="34" charset="-122"/>
                                        </a:rPr>
                                        <m:t>h</m:t>
                                      </m:r>
                                    </m:e>
                                    <m:sub>
                                      <m:r>
                                        <a:rPr lang="en-US" altLang="zh-CN" sz="2400" i="1">
                                          <a:latin typeface="Cambria Math" panose="02040503050406030204" pitchFamily="18" charset="0"/>
                                          <a:ea typeface="微软雅黑" panose="020B0503020204020204" pitchFamily="34" charset="-122"/>
                                        </a:rPr>
                                        <m:t>1</m:t>
                                      </m:r>
                                      <m:r>
                                        <a:rPr lang="en-US" altLang="zh-CN" sz="2400" b="0" i="1" smtClean="0">
                                          <a:latin typeface="Cambria Math" panose="02040503050406030204" pitchFamily="18" charset="0"/>
                                          <a:ea typeface="微软雅黑" panose="020B0503020204020204" pitchFamily="34" charset="-122"/>
                                        </a:rPr>
                                        <m:t>𝑗</m:t>
                                      </m:r>
                                    </m:sub>
                                  </m:sSub>
                                </m:den>
                              </m:f>
                            </m:e>
                          </m:nary>
                          <m:r>
                            <a:rPr lang="en-US" altLang="zh-CN" sz="2400" b="1" i="1">
                              <a:latin typeface="Cambria Math" panose="02040503050406030204" pitchFamily="18" charset="0"/>
                              <a:ea typeface="微软雅黑" panose="020B0503020204020204" pitchFamily="34" charset="-122"/>
                            </a:rPr>
                            <m:t> </m:t>
                          </m:r>
                          <m:f>
                            <m:fPr>
                              <m:ctrlPr>
                                <a:rPr lang="en-US" altLang="zh-CN" sz="2400" i="1">
                                  <a:latin typeface="Cambria Math" panose="02040503050406030204" pitchFamily="18" charset="0"/>
                                  <a:ea typeface="微软雅黑" panose="020B0503020204020204" pitchFamily="34" charset="-122"/>
                                </a:rPr>
                              </m:ctrlPr>
                            </m:fPr>
                            <m:num>
                              <m:r>
                                <a:rPr lang="en-US" altLang="zh-CN" sz="2400" i="1">
                                  <a:latin typeface="Cambria Math" panose="02040503050406030204" pitchFamily="18" charset="0"/>
                                  <a:ea typeface="微软雅黑" panose="020B0503020204020204" pitchFamily="34" charset="-122"/>
                                </a:rPr>
                                <m:t>𝜕</m:t>
                              </m:r>
                              <m:sSub>
                                <m:sSubPr>
                                  <m:ctrlPr>
                                    <a:rPr lang="en-US" altLang="zh-CN" sz="2400" i="1">
                                      <a:latin typeface="Cambria Math" panose="02040503050406030204" pitchFamily="18" charset="0"/>
                                      <a:ea typeface="微软雅黑" panose="020B0503020204020204" pitchFamily="34" charset="-122"/>
                                    </a:rPr>
                                  </m:ctrlPr>
                                </m:sSubPr>
                                <m:e>
                                  <m:r>
                                    <a:rPr lang="en-US" altLang="zh-CN" sz="2400" i="1">
                                      <a:latin typeface="Cambria Math" panose="02040503050406030204" pitchFamily="18" charset="0"/>
                                      <a:ea typeface="微软雅黑" panose="020B0503020204020204" pitchFamily="34" charset="-122"/>
                                    </a:rPr>
                                    <m:t>h</m:t>
                                  </m:r>
                                </m:e>
                                <m:sub>
                                  <m:r>
                                    <a:rPr lang="en-US" altLang="zh-CN" sz="2400" i="1">
                                      <a:latin typeface="Cambria Math" panose="02040503050406030204" pitchFamily="18" charset="0"/>
                                      <a:ea typeface="微软雅黑" panose="020B0503020204020204" pitchFamily="34" charset="-122"/>
                                    </a:rPr>
                                    <m:t>1</m:t>
                                  </m:r>
                                  <m:r>
                                    <a:rPr lang="en-US" altLang="zh-CN" sz="2400" b="0" i="1" smtClean="0">
                                      <a:latin typeface="Cambria Math" panose="02040503050406030204" pitchFamily="18" charset="0"/>
                                      <a:ea typeface="微软雅黑" panose="020B0503020204020204" pitchFamily="34" charset="-122"/>
                                    </a:rPr>
                                    <m:t>𝑗</m:t>
                                  </m:r>
                                </m:sub>
                              </m:sSub>
                            </m:num>
                            <m:den>
                              <m:r>
                                <a:rPr lang="en-US" altLang="zh-CN" sz="2400" i="1">
                                  <a:latin typeface="Cambria Math" panose="02040503050406030204" pitchFamily="18" charset="0"/>
                                  <a:ea typeface="微软雅黑" panose="020B0503020204020204" pitchFamily="34" charset="-122"/>
                                </a:rPr>
                                <m:t>𝜕</m:t>
                              </m:r>
                              <m:sSub>
                                <m:sSubPr>
                                  <m:ctrlPr>
                                    <a:rPr lang="en-US" altLang="zh-CN" sz="2400" b="1" i="1">
                                      <a:latin typeface="Cambria Math" panose="02040503050406030204" pitchFamily="18" charset="0"/>
                                      <a:ea typeface="微软雅黑" panose="020B0503020204020204" pitchFamily="34" charset="-122"/>
                                    </a:rPr>
                                  </m:ctrlPr>
                                </m:sSubPr>
                                <m:e>
                                  <m:r>
                                    <a:rPr lang="en-US" altLang="zh-CN" sz="2400" b="1" i="1">
                                      <a:latin typeface="Cambria Math" panose="02040503050406030204" pitchFamily="18" charset="0"/>
                                      <a:ea typeface="微软雅黑" panose="020B0503020204020204" pitchFamily="34" charset="-122"/>
                                    </a:rPr>
                                    <m:t>𝑾</m:t>
                                  </m:r>
                                </m:e>
                                <m:sub>
                                  <m:r>
                                    <a:rPr lang="en-US" altLang="zh-CN" sz="2400" i="1">
                                      <a:latin typeface="Cambria Math" panose="02040503050406030204" pitchFamily="18" charset="0"/>
                                      <a:ea typeface="微软雅黑" panose="020B0503020204020204" pitchFamily="34" charset="-122"/>
                                    </a:rPr>
                                    <m:t>1</m:t>
                                  </m:r>
                                </m:sub>
                              </m:sSub>
                              <m:d>
                                <m:dPr>
                                  <m:ctrlPr>
                                    <a:rPr lang="en-US" altLang="zh-CN" sz="2400" i="1">
                                      <a:latin typeface="Cambria Math" panose="02040503050406030204" pitchFamily="18" charset="0"/>
                                      <a:ea typeface="微软雅黑" panose="020B0503020204020204" pitchFamily="34" charset="-122"/>
                                    </a:rPr>
                                  </m:ctrlPr>
                                </m:dPr>
                                <m:e>
                                  <m:r>
                                    <a:rPr lang="en-US" altLang="zh-CN" sz="2400" i="1">
                                      <a:latin typeface="Cambria Math" panose="02040503050406030204" pitchFamily="18" charset="0"/>
                                      <a:ea typeface="微软雅黑" panose="020B0503020204020204" pitchFamily="34" charset="-122"/>
                                    </a:rPr>
                                    <m:t>𝑖</m:t>
                                  </m:r>
                                  <m:r>
                                    <a:rPr lang="en-US" altLang="zh-CN" sz="2400" i="1">
                                      <a:latin typeface="Cambria Math" panose="02040503050406030204" pitchFamily="18" charset="0"/>
                                      <a:ea typeface="微软雅黑" panose="020B0503020204020204" pitchFamily="34" charset="-122"/>
                                    </a:rPr>
                                    <m:t>,:</m:t>
                                  </m:r>
                                </m:e>
                              </m:d>
                            </m:den>
                          </m:f>
                        </m:e>
                        <m:e>
                          <m:r>
                            <a:rPr lang="en-US" altLang="zh-CN" sz="2400" b="0" i="1" smtClean="0">
                              <a:latin typeface="Cambria Math" panose="02040503050406030204" pitchFamily="18" charset="0"/>
                              <a:ea typeface="微软雅黑" panose="020B0503020204020204" pitchFamily="34" charset="-122"/>
                            </a:rPr>
                            <m:t>&amp;=</m:t>
                          </m:r>
                          <m:sSup>
                            <m:sSupPr>
                              <m:ctrlPr>
                                <a:rPr lang="en-US" altLang="zh-CN" sz="2400" b="0" i="1" smtClean="0">
                                  <a:latin typeface="Cambria Math" panose="02040503050406030204" pitchFamily="18" charset="0"/>
                                  <a:ea typeface="微软雅黑" panose="020B0503020204020204" pitchFamily="34" charset="-122"/>
                                </a:rPr>
                              </m:ctrlPr>
                            </m:sSupPr>
                            <m:e>
                              <m:r>
                                <a:rPr lang="en-US" altLang="zh-CN" sz="2400" b="0" i="1" smtClean="0">
                                  <a:latin typeface="Cambria Math" panose="02040503050406030204" pitchFamily="18" charset="0"/>
                                  <a:ea typeface="微软雅黑" panose="020B0503020204020204" pitchFamily="34" charset="-122"/>
                                </a:rPr>
                                <m:t>ℓ</m:t>
                              </m:r>
                            </m:e>
                            <m:sup>
                              <m:r>
                                <a:rPr lang="en-US" altLang="zh-CN" sz="2400" b="0" i="1" smtClean="0">
                                  <a:latin typeface="Cambria Math" panose="02040503050406030204" pitchFamily="18" charset="0"/>
                                  <a:ea typeface="微软雅黑" panose="020B0503020204020204" pitchFamily="34" charset="-122"/>
                                </a:rPr>
                                <m:t>′</m:t>
                              </m:r>
                            </m:sup>
                          </m:sSup>
                          <m:nary>
                            <m:naryPr>
                              <m:chr m:val="∑"/>
                              <m:limLoc m:val="subSup"/>
                              <m:supHide m:val="on"/>
                              <m:ctrlPr>
                                <a:rPr lang="en-US" altLang="zh-CN" sz="2400" b="0" i="1" smtClean="0">
                                  <a:latin typeface="Cambria Math" panose="02040503050406030204" pitchFamily="18" charset="0"/>
                                  <a:ea typeface="微软雅黑" panose="020B0503020204020204" pitchFamily="34" charset="-122"/>
                                </a:rPr>
                              </m:ctrlPr>
                            </m:naryPr>
                            <m:sub>
                              <m:r>
                                <m:rPr>
                                  <m:brk m:alnAt="9"/>
                                </m:rPr>
                                <a:rPr lang="en-US" altLang="zh-CN" sz="2400" b="0" i="1" smtClean="0">
                                  <a:latin typeface="Cambria Math" panose="02040503050406030204" pitchFamily="18" charset="0"/>
                                  <a:ea typeface="微软雅黑" panose="020B0503020204020204" pitchFamily="34" charset="-122"/>
                                </a:rPr>
                                <m:t>𝑖</m:t>
                              </m:r>
                            </m:sub>
                            <m:sup/>
                            <m:e>
                              <m:sSubSup>
                                <m:sSubSupPr>
                                  <m:ctrlPr>
                                    <a:rPr lang="en-US" altLang="zh-CN" sz="2400" b="0" i="1" smtClean="0">
                                      <a:latin typeface="Cambria Math" panose="02040503050406030204" pitchFamily="18" charset="0"/>
                                      <a:ea typeface="微软雅黑" panose="020B0503020204020204" pitchFamily="34" charset="-122"/>
                                    </a:rPr>
                                  </m:ctrlPr>
                                </m:sSubSupPr>
                                <m:e>
                                  <m:r>
                                    <a:rPr lang="en-US" altLang="zh-CN" sz="2400" b="0" i="1" smtClean="0">
                                      <a:latin typeface="Cambria Math" panose="02040503050406030204" pitchFamily="18" charset="0"/>
                                      <a:ea typeface="微软雅黑" panose="020B0503020204020204" pitchFamily="34" charset="-122"/>
                                    </a:rPr>
                                    <m:t>𝑠</m:t>
                                  </m:r>
                                </m:e>
                                <m:sub>
                                  <m:r>
                                    <a:rPr lang="en-US" altLang="zh-CN" sz="2400" b="0" i="1" smtClean="0">
                                      <a:latin typeface="Cambria Math" panose="02040503050406030204" pitchFamily="18" charset="0"/>
                                      <a:ea typeface="微软雅黑" panose="020B0503020204020204" pitchFamily="34" charset="-122"/>
                                    </a:rPr>
                                    <m:t>3</m:t>
                                  </m:r>
                                </m:sub>
                                <m:sup>
                                  <m:r>
                                    <a:rPr lang="en-US" altLang="zh-CN" sz="2400" b="0" i="1" smtClean="0">
                                      <a:latin typeface="Cambria Math" panose="02040503050406030204" pitchFamily="18" charset="0"/>
                                      <a:ea typeface="微软雅黑" panose="020B0503020204020204" pitchFamily="34" charset="-122"/>
                                    </a:rPr>
                                    <m:t>′</m:t>
                                  </m:r>
                                </m:sup>
                              </m:sSubSup>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𝑤</m:t>
                                  </m:r>
                                </m:e>
                                <m:sub>
                                  <m:r>
                                    <a:rPr lang="en-US" altLang="zh-CN" sz="2400" b="0" i="1" smtClean="0">
                                      <a:latin typeface="Cambria Math" panose="02040503050406030204" pitchFamily="18" charset="0"/>
                                      <a:ea typeface="微软雅黑" panose="020B0503020204020204" pitchFamily="34" charset="-122"/>
                                    </a:rPr>
                                    <m:t>3</m:t>
                                  </m:r>
                                  <m:r>
                                    <a:rPr lang="en-US" altLang="zh-CN" sz="2400" b="0" i="1" smtClean="0">
                                      <a:latin typeface="Cambria Math" panose="02040503050406030204" pitchFamily="18" charset="0"/>
                                      <a:ea typeface="微软雅黑" panose="020B0503020204020204" pitchFamily="34" charset="-122"/>
                                    </a:rPr>
                                    <m:t>𝑖</m:t>
                                  </m:r>
                                </m:sub>
                              </m:sSub>
                            </m:e>
                          </m:nary>
                          <m:sSubSup>
                            <m:sSubSupPr>
                              <m:ctrlPr>
                                <a:rPr lang="en-US" altLang="zh-CN" sz="2400" b="0" i="1" smtClean="0">
                                  <a:latin typeface="Cambria Math" panose="02040503050406030204" pitchFamily="18" charset="0"/>
                                  <a:ea typeface="微软雅黑" panose="020B0503020204020204" pitchFamily="34" charset="-122"/>
                                </a:rPr>
                              </m:ctrlPr>
                            </m:sSubSupPr>
                            <m:e>
                              <m:r>
                                <a:rPr lang="en-US" altLang="zh-CN" sz="2400" b="0" i="1" smtClean="0">
                                  <a:latin typeface="Cambria Math" panose="02040503050406030204" pitchFamily="18" charset="0"/>
                                  <a:ea typeface="微软雅黑" panose="020B0503020204020204" pitchFamily="34" charset="-122"/>
                                </a:rPr>
                                <m:t>𝑠</m:t>
                              </m:r>
                            </m:e>
                            <m:sub>
                              <m:r>
                                <a:rPr lang="en-US" altLang="zh-CN" sz="2400" b="0" i="1" smtClean="0">
                                  <a:latin typeface="Cambria Math" panose="02040503050406030204" pitchFamily="18" charset="0"/>
                                  <a:ea typeface="微软雅黑" panose="020B0503020204020204" pitchFamily="34" charset="-122"/>
                                </a:rPr>
                                <m:t>2</m:t>
                              </m:r>
                            </m:sub>
                            <m:sup>
                              <m:r>
                                <a:rPr lang="en-US" altLang="zh-CN" sz="2400" b="0" i="1" smtClean="0">
                                  <a:latin typeface="Cambria Math" panose="02040503050406030204" pitchFamily="18" charset="0"/>
                                  <a:ea typeface="微软雅黑" panose="020B0503020204020204" pitchFamily="34" charset="-122"/>
                                </a:rPr>
                                <m:t>′</m:t>
                              </m:r>
                            </m:sup>
                          </m:sSubSup>
                          <m:d>
                            <m:dPr>
                              <m:begChr m:val="["/>
                              <m:endChr m:val="]"/>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pitchFamily="18" charset="0"/>
                                  <a:ea typeface="微软雅黑" panose="020B0503020204020204" pitchFamily="34" charset="-122"/>
                                </a:rPr>
                                <m:t>𝑖</m:t>
                              </m:r>
                            </m:e>
                          </m:d>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𝑊</m:t>
                              </m:r>
                            </m:e>
                            <m:sub>
                              <m:r>
                                <a:rPr lang="en-US" altLang="zh-CN" sz="2400" b="0" i="1" smtClean="0">
                                  <a:latin typeface="Cambria Math" panose="02040503050406030204" pitchFamily="18" charset="0"/>
                                  <a:ea typeface="微软雅黑" panose="020B0503020204020204" pitchFamily="34" charset="-122"/>
                                </a:rPr>
                                <m:t>2</m:t>
                              </m:r>
                            </m:sub>
                          </m:sSub>
                          <m:d>
                            <m:dPr>
                              <m:begChr m:val="["/>
                              <m:endChr m:val="]"/>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pitchFamily="18" charset="0"/>
                                  <a:ea typeface="微软雅黑" panose="020B0503020204020204" pitchFamily="34" charset="-122"/>
                                </a:rPr>
                                <m:t>𝑖</m:t>
                              </m:r>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𝑗</m:t>
                              </m:r>
                            </m:e>
                          </m:d>
                          <m:sSubSup>
                            <m:sSubSupPr>
                              <m:ctrlPr>
                                <a:rPr lang="en-US" altLang="zh-CN" sz="2400" b="0" i="1" smtClean="0">
                                  <a:latin typeface="Cambria Math" panose="02040503050406030204" pitchFamily="18" charset="0"/>
                                  <a:ea typeface="微软雅黑" panose="020B0503020204020204" pitchFamily="34" charset="-122"/>
                                </a:rPr>
                              </m:ctrlPr>
                            </m:sSubSupPr>
                            <m:e>
                              <m:r>
                                <a:rPr lang="en-US" altLang="zh-CN" sz="2400" b="0" i="1" smtClean="0">
                                  <a:latin typeface="Cambria Math" panose="02040503050406030204" pitchFamily="18" charset="0"/>
                                  <a:ea typeface="微软雅黑" panose="020B0503020204020204" pitchFamily="34" charset="-122"/>
                                </a:rPr>
                                <m:t>𝑠</m:t>
                              </m:r>
                            </m:e>
                            <m:sub>
                              <m:r>
                                <a:rPr lang="en-US" altLang="zh-CN" sz="2400" b="0" i="1" smtClean="0">
                                  <a:latin typeface="Cambria Math" panose="02040503050406030204" pitchFamily="18" charset="0"/>
                                  <a:ea typeface="微软雅黑" panose="020B0503020204020204" pitchFamily="34" charset="-122"/>
                                </a:rPr>
                                <m:t>1</m:t>
                              </m:r>
                            </m:sub>
                            <m:sup>
                              <m:r>
                                <a:rPr lang="en-US" altLang="zh-CN" sz="2400" b="0" i="1" smtClean="0">
                                  <a:latin typeface="Cambria Math" panose="02040503050406030204" pitchFamily="18" charset="0"/>
                                  <a:ea typeface="微软雅黑" panose="020B0503020204020204" pitchFamily="34" charset="-122"/>
                                </a:rPr>
                                <m:t>′</m:t>
                              </m:r>
                            </m:sup>
                          </m:sSubSup>
                          <m:d>
                            <m:dPr>
                              <m:begChr m:val="["/>
                              <m:endChr m:val="]"/>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pitchFamily="18" charset="0"/>
                                  <a:ea typeface="微软雅黑" panose="020B0503020204020204" pitchFamily="34" charset="-122"/>
                                </a:rPr>
                                <m:t>𝑗</m:t>
                              </m:r>
                            </m:e>
                          </m:d>
                          <m:r>
                            <a:rPr lang="en-US" altLang="zh-CN" sz="2400" b="1" i="1" smtClean="0">
                              <a:latin typeface="Cambria Math" panose="02040503050406030204" pitchFamily="18" charset="0"/>
                              <a:ea typeface="微软雅黑" panose="020B0503020204020204" pitchFamily="34" charset="-122"/>
                            </a:rPr>
                            <m:t>𝒙</m:t>
                          </m:r>
                        </m:e>
                        <m:e>
                          <m:r>
                            <a:rPr lang="en-US" altLang="zh-CN" sz="2400" b="1" i="1" smtClean="0">
                              <a:latin typeface="Cambria Math" panose="02040503050406030204" pitchFamily="18" charset="0"/>
                              <a:ea typeface="微软雅黑" panose="020B0503020204020204" pitchFamily="34" charset="-122"/>
                            </a:rPr>
                            <m:t>&amp;</m:t>
                          </m:r>
                        </m:e>
                      </m:eqArr>
                    </m:oMath>
                  </m:oMathPara>
                </a14:m>
                <a:endParaRPr lang="en-US" altLang="zh-CN" sz="2400" b="0" i="1" dirty="0" smtClean="0">
                  <a:latin typeface="Cambria Math" panose="02040503050406030204" pitchFamily="18" charset="0"/>
                  <a:ea typeface="微软雅黑" panose="020B0503020204020204" pitchFamily="34" charset="-122"/>
                </a:endParaRPr>
              </a:p>
              <a:p>
                <a:pPr>
                  <a:lnSpc>
                    <a:spcPct val="114000"/>
                  </a:lnSpc>
                </a:pPr>
                <a:endParaRPr lang="en-US" altLang="zh-CN" sz="2400" dirty="0" smtClean="0">
                  <a:latin typeface="微软雅黑" panose="020B0503020204020204" pitchFamily="34" charset="-122"/>
                  <a:ea typeface="微软雅黑" panose="020B0503020204020204" pitchFamily="34"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181927" y="1359244"/>
                <a:ext cx="7994072" cy="4243919"/>
              </a:xfrm>
              <a:prstGeom prst="rect">
                <a:avLst/>
              </a:prstGeom>
              <a:blipFill>
                <a:blip r:embed="rId2"/>
                <a:stretch>
                  <a:fillRect/>
                </a:stretch>
              </a:blipFill>
            </p:spPr>
            <p:txBody>
              <a:bodyPr/>
              <a:lstStyle/>
              <a:p>
                <a:r>
                  <a:rPr lang="zh-CN" altLang="en-US">
                    <a:noFill/>
                  </a:rPr>
                  <a:t> </a:t>
                </a:r>
              </a:p>
            </p:txBody>
          </p:sp>
        </mc:Fallback>
      </mc:AlternateContent>
      <p:grpSp>
        <p:nvGrpSpPr>
          <p:cNvPr id="6" name="组合 5"/>
          <p:cNvGrpSpPr/>
          <p:nvPr/>
        </p:nvGrpSpPr>
        <p:grpSpPr>
          <a:xfrm>
            <a:off x="1364445" y="3078368"/>
            <a:ext cx="2636551" cy="1892067"/>
            <a:chOff x="7948898" y="2343383"/>
            <a:chExt cx="2636551" cy="1892067"/>
          </a:xfrm>
        </p:grpSpPr>
        <p:sp>
          <p:nvSpPr>
            <p:cNvPr id="7" name="矩形 6"/>
            <p:cNvSpPr/>
            <p:nvPr/>
          </p:nvSpPr>
          <p:spPr>
            <a:xfrm>
              <a:off x="7948898" y="2343383"/>
              <a:ext cx="2636551" cy="1892067"/>
            </a:xfrm>
            <a:prstGeom prst="rect">
              <a:avLst/>
            </a:prstGeom>
            <a:solidFill>
              <a:schemeClr val="bg1"/>
            </a:solidFill>
            <a:ln w="19050">
              <a:solidFill>
                <a:srgbClr val="0070C0"/>
              </a:solidFill>
            </a:ln>
            <a:effectLst>
              <a:outerShdw blurRad="63500" sx="102000" sy="102000" algn="ctr" rotWithShape="0">
                <a:prstClr val="black">
                  <a:alpha val="40000"/>
                </a:prstClr>
              </a:outerShdw>
            </a:effectLst>
          </p:spPr>
          <p:txBody>
            <a:bodyPr wrap="square" rtlCol="0" anchor="ctr" anchorCtr="0">
              <a:noAutofit/>
            </a:bodyPr>
            <a:lstStyle/>
            <a:p>
              <a:pPr algn="ctr">
                <a:lnSpc>
                  <a:spcPct val="114000"/>
                </a:lnSpc>
              </a:pPr>
              <a:endParaRPr kumimoji="1" lang="zh-CN" altLang="en-US" dirty="0">
                <a:latin typeface="Arial Narrow" panose="020B0606020202030204" pitchFamily="34" charset="0"/>
                <a:ea typeface="Microsoft YaHei" charset="-122"/>
                <a:cs typeface="Microsoft YaHei" charset="-122"/>
              </a:endParaRPr>
            </a:p>
          </p:txBody>
        </p:sp>
        <mc:AlternateContent xmlns:mc="http://schemas.openxmlformats.org/markup-compatibility/2006" xmlns:a14="http://schemas.microsoft.com/office/drawing/2010/main">
          <mc:Choice Requires="a14">
            <p:sp>
              <p:nvSpPr>
                <p:cNvPr id="8" name="文本框 7"/>
                <p:cNvSpPr txBox="1"/>
                <p:nvPr/>
              </p:nvSpPr>
              <p:spPr>
                <a:xfrm>
                  <a:off x="8141258" y="2453342"/>
                  <a:ext cx="1964512" cy="421013"/>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𝒉</m:t>
                            </m:r>
                          </m:e>
                          <m:sub>
                            <m:r>
                              <a:rPr lang="en-US" altLang="zh-CN" sz="2400" b="0" i="1" smtClean="0">
                                <a:latin typeface="Cambria Math" panose="02040503050406030204" pitchFamily="18" charset="0"/>
                                <a:ea typeface="微软雅黑" panose="020B0503020204020204" pitchFamily="34" charset="-122"/>
                              </a:rPr>
                              <m:t>1</m:t>
                            </m:r>
                          </m:sub>
                        </m:sSub>
                        <m:r>
                          <a:rPr lang="en-US" altLang="zh-CN" sz="2400" b="0" i="1" smtClean="0">
                            <a:latin typeface="Cambria Math" panose="02040503050406030204" pitchFamily="18" charset="0"/>
                            <a:ea typeface="微软雅黑" panose="020B0503020204020204" pitchFamily="34" charset="-122"/>
                          </a:rPr>
                          <m:t>=</m:t>
                        </m:r>
                        <m:sSub>
                          <m:sSubPr>
                            <m:ctrlPr>
                              <a:rPr lang="en-US" altLang="zh-CN" sz="2400" i="1">
                                <a:latin typeface="Cambria Math" panose="02040503050406030204" pitchFamily="18" charset="0"/>
                                <a:ea typeface="微软雅黑" panose="020B0503020204020204" pitchFamily="34" charset="-122"/>
                              </a:rPr>
                            </m:ctrlPr>
                          </m:sSubPr>
                          <m:e>
                            <m:r>
                              <a:rPr lang="en-US" altLang="zh-CN" sz="2400" b="1" i="1">
                                <a:latin typeface="Cambria Math" panose="02040503050406030204" pitchFamily="18" charset="0"/>
                                <a:ea typeface="微软雅黑" panose="020B0503020204020204" pitchFamily="34" charset="-122"/>
                              </a:rPr>
                              <m:t>𝒔</m:t>
                            </m:r>
                          </m:e>
                          <m:sub>
                            <m:r>
                              <a:rPr lang="en-US" altLang="zh-CN" sz="2400" b="0" i="1" smtClean="0">
                                <a:latin typeface="Cambria Math" panose="02040503050406030204" pitchFamily="18" charset="0"/>
                                <a:ea typeface="微软雅黑" panose="020B0503020204020204" pitchFamily="34" charset="-122"/>
                              </a:rPr>
                              <m:t>1</m:t>
                            </m:r>
                          </m:sub>
                        </m:sSub>
                        <m:r>
                          <a:rPr lang="en-US" altLang="zh-CN" sz="2400" b="0" i="1" smtClean="0">
                            <a:latin typeface="Cambria Math" panose="02040503050406030204" pitchFamily="18" charset="0"/>
                            <a:ea typeface="微软雅黑" panose="020B0503020204020204" pitchFamily="34" charset="-122"/>
                          </a:rPr>
                          <m:t>(</m:t>
                        </m:r>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𝑾</m:t>
                            </m:r>
                          </m:e>
                          <m:sub>
                            <m:r>
                              <a:rPr lang="en-US" altLang="zh-CN" sz="2400" b="0" i="1" smtClean="0">
                                <a:latin typeface="Cambria Math" panose="02040503050406030204" pitchFamily="18" charset="0"/>
                                <a:ea typeface="微软雅黑" panose="020B0503020204020204" pitchFamily="34" charset="-122"/>
                              </a:rPr>
                              <m:t>1</m:t>
                            </m:r>
                          </m:sub>
                        </m:sSub>
                        <m:r>
                          <a:rPr lang="en-US" altLang="zh-CN" sz="2400" b="1" i="1" smtClean="0">
                            <a:latin typeface="Cambria Math" panose="02040503050406030204" pitchFamily="18" charset="0"/>
                            <a:ea typeface="微软雅黑" panose="020B0503020204020204" pitchFamily="34" charset="-122"/>
                          </a:rPr>
                          <m:t>𝒙</m:t>
                        </m:r>
                        <m:r>
                          <a:rPr lang="en-US" altLang="zh-CN" sz="2400" b="0" i="1" smtClean="0">
                            <a:latin typeface="Cambria Math" panose="02040503050406030204" pitchFamily="18" charset="0"/>
                            <a:ea typeface="微软雅黑" panose="020B0503020204020204" pitchFamily="34" charset="-122"/>
                          </a:rPr>
                          <m:t>)</m:t>
                        </m:r>
                      </m:oMath>
                    </m:oMathPara>
                  </a14:m>
                  <a:endParaRPr lang="zh-CN" altLang="en-US" sz="2400" dirty="0" smtClean="0">
                    <a:latin typeface="微软雅黑" panose="020B0503020204020204" pitchFamily="34" charset="-122"/>
                    <a:ea typeface="微软雅黑" panose="020B0503020204020204" pitchFamily="34" charset="-122"/>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8141258" y="2453342"/>
                  <a:ext cx="1964512" cy="42101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8141258" y="2880948"/>
                  <a:ext cx="2221827" cy="421013"/>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𝒉</m:t>
                            </m:r>
                          </m:e>
                          <m:sub>
                            <m:r>
                              <a:rPr lang="en-US" altLang="zh-CN" sz="2400" b="0" i="1" smtClean="0">
                                <a:latin typeface="Cambria Math" panose="02040503050406030204" pitchFamily="18" charset="0"/>
                                <a:ea typeface="微软雅黑" panose="020B0503020204020204" pitchFamily="34" charset="-122"/>
                              </a:rPr>
                              <m:t>2</m:t>
                            </m:r>
                          </m:sub>
                        </m:sSub>
                        <m:r>
                          <a:rPr lang="en-US" altLang="zh-CN" sz="2400" b="0" i="1" smtClean="0">
                            <a:latin typeface="Cambria Math" panose="02040503050406030204" pitchFamily="18" charset="0"/>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𝒔</m:t>
                            </m:r>
                          </m:e>
                          <m:sub>
                            <m:r>
                              <a:rPr lang="en-US" altLang="zh-CN" sz="2400" b="0" i="1" smtClean="0">
                                <a:latin typeface="Cambria Math" panose="02040503050406030204" pitchFamily="18" charset="0"/>
                                <a:ea typeface="微软雅黑" panose="020B0503020204020204" pitchFamily="34" charset="-122"/>
                              </a:rPr>
                              <m:t>2</m:t>
                            </m:r>
                          </m:sub>
                        </m:sSub>
                        <m:r>
                          <a:rPr lang="en-US" altLang="zh-CN" sz="2400" b="0" i="1" smtClean="0">
                            <a:latin typeface="Cambria Math" panose="02040503050406030204" pitchFamily="18" charset="0"/>
                            <a:ea typeface="微软雅黑" panose="020B0503020204020204" pitchFamily="34" charset="-122"/>
                          </a:rPr>
                          <m:t>(</m:t>
                        </m:r>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𝑾</m:t>
                            </m:r>
                          </m:e>
                          <m:sub>
                            <m:r>
                              <a:rPr lang="en-US" altLang="zh-CN" sz="2400" b="0" i="1" smtClean="0">
                                <a:latin typeface="Cambria Math" panose="02040503050406030204" pitchFamily="18" charset="0"/>
                                <a:ea typeface="微软雅黑" panose="020B0503020204020204" pitchFamily="34" charset="-122"/>
                              </a:rPr>
                              <m:t>2</m:t>
                            </m:r>
                          </m:sub>
                        </m:sSub>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𝒉</m:t>
                            </m:r>
                          </m:e>
                          <m:sub>
                            <m:r>
                              <a:rPr lang="en-US" altLang="zh-CN" sz="2400" b="0" i="1" smtClean="0">
                                <a:latin typeface="Cambria Math" panose="02040503050406030204" pitchFamily="18" charset="0"/>
                                <a:ea typeface="微软雅黑" panose="020B0503020204020204" pitchFamily="34" charset="-122"/>
                              </a:rPr>
                              <m:t>1</m:t>
                            </m:r>
                          </m:sub>
                        </m:sSub>
                        <m:r>
                          <a:rPr lang="en-US" altLang="zh-CN" sz="2400" b="0" i="1" smtClean="0">
                            <a:latin typeface="Cambria Math" panose="02040503050406030204" pitchFamily="18" charset="0"/>
                            <a:ea typeface="微软雅黑" panose="020B0503020204020204" pitchFamily="34" charset="-122"/>
                          </a:rPr>
                          <m:t>)</m:t>
                        </m:r>
                      </m:oMath>
                    </m:oMathPara>
                  </a14:m>
                  <a:endParaRPr lang="zh-CN" altLang="en-US" sz="2400" dirty="0" smtClean="0">
                    <a:latin typeface="微软雅黑" panose="020B0503020204020204" pitchFamily="34" charset="-122"/>
                    <a:ea typeface="微软雅黑" panose="020B0503020204020204" pitchFamily="34" charset="-122"/>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8141258" y="2880948"/>
                  <a:ext cx="2221827" cy="42101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8141258" y="3308554"/>
                  <a:ext cx="2004908" cy="429092"/>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acc>
                          <m:accPr>
                            <m:chr m:val="̂"/>
                            <m:ctrlPr>
                              <a:rPr lang="en-US" altLang="zh-CN" sz="2400" b="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𝑦</m:t>
                            </m:r>
                          </m:e>
                        </m:acc>
                        <m:r>
                          <a:rPr lang="en-US" altLang="zh-CN" sz="2400" b="0" i="1" smtClean="0">
                            <a:latin typeface="Cambria Math" panose="02040503050406030204" pitchFamily="18" charset="0"/>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𝑠</m:t>
                            </m:r>
                          </m:e>
                          <m:sub>
                            <m:r>
                              <a:rPr lang="en-US" altLang="zh-CN" sz="2400" b="0" i="1" smtClean="0">
                                <a:latin typeface="Cambria Math" panose="02040503050406030204" pitchFamily="18" charset="0"/>
                                <a:ea typeface="微软雅黑" panose="020B0503020204020204" pitchFamily="34" charset="-122"/>
                              </a:rPr>
                              <m:t>3</m:t>
                            </m:r>
                          </m:sub>
                        </m:sSub>
                        <m:d>
                          <m:dPr>
                            <m:ctrlPr>
                              <a:rPr lang="en-US" altLang="zh-CN" sz="2400" b="0" i="1" smtClean="0">
                                <a:latin typeface="Cambria Math" panose="02040503050406030204" pitchFamily="18" charset="0"/>
                                <a:ea typeface="微软雅黑" panose="020B0503020204020204" pitchFamily="34" charset="-122"/>
                              </a:rPr>
                            </m:ctrlPr>
                          </m:dPr>
                          <m:e>
                            <m:sSubSup>
                              <m:sSubSupPr>
                                <m:ctrlPr>
                                  <a:rPr lang="en-US" altLang="zh-CN" sz="2400" b="0" i="1" smtClean="0">
                                    <a:latin typeface="Cambria Math" panose="02040503050406030204" pitchFamily="18" charset="0"/>
                                    <a:ea typeface="微软雅黑" panose="020B0503020204020204" pitchFamily="34" charset="-122"/>
                                  </a:rPr>
                                </m:ctrlPr>
                              </m:sSubSupPr>
                              <m:e>
                                <m:r>
                                  <a:rPr lang="en-US" altLang="zh-CN" sz="2400" b="1" i="1" smtClean="0">
                                    <a:latin typeface="Cambria Math" panose="02040503050406030204" pitchFamily="18" charset="0"/>
                                    <a:ea typeface="微软雅黑" panose="020B0503020204020204" pitchFamily="34" charset="-122"/>
                                  </a:rPr>
                                  <m:t>𝒘</m:t>
                                </m:r>
                              </m:e>
                              <m:sub>
                                <m:r>
                                  <a:rPr lang="en-US" altLang="zh-CN" sz="2400" b="0" i="1" smtClean="0">
                                    <a:latin typeface="Cambria Math" panose="02040503050406030204" pitchFamily="18" charset="0"/>
                                    <a:ea typeface="微软雅黑" panose="020B0503020204020204" pitchFamily="34" charset="-122"/>
                                  </a:rPr>
                                  <m:t>3</m:t>
                                </m:r>
                              </m:sub>
                              <m:sup>
                                <m:r>
                                  <a:rPr lang="en-US" altLang="zh-CN" sz="2400" b="0" i="1" smtClean="0">
                                    <a:latin typeface="Cambria Math" panose="02040503050406030204" pitchFamily="18" charset="0"/>
                                    <a:ea typeface="微软雅黑" panose="020B0503020204020204" pitchFamily="34" charset="-122"/>
                                  </a:rPr>
                                  <m:t>𝑇</m:t>
                                </m:r>
                              </m:sup>
                            </m:sSubSup>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𝒉</m:t>
                                </m:r>
                              </m:e>
                              <m:sub>
                                <m:r>
                                  <a:rPr lang="en-US" altLang="zh-CN" sz="2400" b="0" i="1" smtClean="0">
                                    <a:latin typeface="Cambria Math" panose="02040503050406030204" pitchFamily="18" charset="0"/>
                                    <a:ea typeface="微软雅黑" panose="020B0503020204020204" pitchFamily="34" charset="-122"/>
                                  </a:rPr>
                                  <m:t>2</m:t>
                                </m:r>
                              </m:sub>
                            </m:sSub>
                          </m:e>
                        </m:d>
                        <m:r>
                          <a:rPr lang="en-US" altLang="zh-CN" sz="2400" b="0" i="1" smtClean="0">
                            <a:latin typeface="Cambria Math" panose="02040503050406030204" pitchFamily="18" charset="0"/>
                            <a:ea typeface="微软雅黑" panose="020B0503020204020204" pitchFamily="34" charset="-122"/>
                          </a:rPr>
                          <m:t> </m:t>
                        </m:r>
                      </m:oMath>
                    </m:oMathPara>
                  </a14:m>
                  <a:endParaRPr lang="zh-CN" altLang="en-US" sz="2400" dirty="0" smtClean="0">
                    <a:latin typeface="微软雅黑" panose="020B0503020204020204" pitchFamily="34" charset="-122"/>
                    <a:ea typeface="微软雅黑" panose="020B0503020204020204" pitchFamily="34" charset="-122"/>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8141258" y="3308554"/>
                  <a:ext cx="2004908" cy="42909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8141258" y="3729567"/>
                  <a:ext cx="1610184" cy="421013"/>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𝐿</m:t>
                        </m:r>
                        <m:r>
                          <a:rPr lang="en-US" altLang="zh-CN" sz="2400" b="0" i="1" smtClean="0">
                            <a:latin typeface="Cambria Math" panose="02040503050406030204" pitchFamily="18" charset="0"/>
                            <a:ea typeface="微软雅黑" panose="020B0503020204020204" pitchFamily="34" charset="-122"/>
                          </a:rPr>
                          <m:t>=ℓ</m:t>
                        </m:r>
                        <m:d>
                          <m:dPr>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pitchFamily="18" charset="0"/>
                                <a:ea typeface="微软雅黑" panose="020B0503020204020204" pitchFamily="34" charset="-122"/>
                              </a:rPr>
                              <m:t>𝑦</m:t>
                            </m:r>
                            <m:r>
                              <a:rPr lang="en-US" altLang="zh-CN" sz="2400" b="0" i="1" smtClean="0">
                                <a:latin typeface="Cambria Math" panose="02040503050406030204" pitchFamily="18" charset="0"/>
                                <a:ea typeface="微软雅黑" panose="020B0503020204020204" pitchFamily="34" charset="-122"/>
                              </a:rPr>
                              <m:t>,</m:t>
                            </m:r>
                            <m:acc>
                              <m:accPr>
                                <m:chr m:val="̂"/>
                                <m:ctrlPr>
                                  <a:rPr lang="en-US" altLang="zh-CN" sz="2400" b="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𝑦</m:t>
                                </m:r>
                              </m:e>
                            </m:acc>
                          </m:e>
                        </m:d>
                        <m:r>
                          <a:rPr lang="en-US" altLang="zh-CN" sz="2400" b="0" i="1" smtClean="0">
                            <a:latin typeface="Cambria Math" panose="02040503050406030204" pitchFamily="18" charset="0"/>
                            <a:ea typeface="微软雅黑" panose="020B0503020204020204" pitchFamily="34" charset="-122"/>
                          </a:rPr>
                          <m:t> </m:t>
                        </m:r>
                      </m:oMath>
                    </m:oMathPara>
                  </a14:m>
                  <a:endParaRPr lang="zh-CN" altLang="en-US" sz="2400" dirty="0" smtClean="0">
                    <a:latin typeface="微软雅黑" panose="020B0503020204020204" pitchFamily="34" charset="-122"/>
                    <a:ea typeface="微软雅黑" panose="020B0503020204020204" pitchFamily="34" charset="-122"/>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8141258" y="3729567"/>
                  <a:ext cx="1610184" cy="421013"/>
                </a:xfrm>
                <a:prstGeom prst="rect">
                  <a:avLst/>
                </a:prstGeom>
                <a:blipFill>
                  <a:blip r:embed="rId1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2" name="矩形 11"/>
              <p:cNvSpPr/>
              <p:nvPr/>
            </p:nvSpPr>
            <p:spPr>
              <a:xfrm>
                <a:off x="4584435" y="5603163"/>
                <a:ext cx="4650184" cy="8550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ea typeface="微软雅黑" panose="020B0503020204020204" pitchFamily="34" charset="-122"/>
                            </a:rPr>
                          </m:ctrlPr>
                        </m:fPr>
                        <m:num>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𝐿</m:t>
                          </m:r>
                        </m:num>
                        <m:den>
                          <m:r>
                            <a:rPr lang="en-US" altLang="zh-CN" sz="2400" b="0" i="1" smtClean="0">
                              <a:latin typeface="Cambria Math" panose="02040503050406030204" pitchFamily="18" charset="0"/>
                              <a:ea typeface="微软雅黑" panose="020B0503020204020204" pitchFamily="34" charset="-122"/>
                            </a:rPr>
                            <m:t>𝜕</m:t>
                          </m:r>
                          <m:sSub>
                            <m:sSubPr>
                              <m:ctrlPr>
                                <a:rPr lang="en-US" altLang="zh-CN" sz="2400"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𝑾</m:t>
                              </m:r>
                            </m:e>
                            <m:sub>
                              <m:r>
                                <a:rPr lang="en-US" altLang="zh-CN" sz="2400" b="0" i="1" smtClean="0">
                                  <a:latin typeface="Cambria Math" panose="02040503050406030204" pitchFamily="18" charset="0"/>
                                  <a:ea typeface="微软雅黑" panose="020B0503020204020204" pitchFamily="34" charset="-122"/>
                                </a:rPr>
                                <m:t>1</m:t>
                              </m:r>
                            </m:sub>
                          </m:sSub>
                        </m:den>
                      </m:f>
                      <m:r>
                        <a:rPr lang="en-US" altLang="zh-CN" sz="2400" b="1" i="1" smtClean="0">
                          <a:latin typeface="Cambria Math" panose="02040503050406030204" pitchFamily="18" charset="0"/>
                          <a:ea typeface="微软雅黑" panose="020B0503020204020204" pitchFamily="34" charset="-122"/>
                        </a:rPr>
                        <m:t>=</m:t>
                      </m:r>
                      <m:sSup>
                        <m:sSupPr>
                          <m:ctrlPr>
                            <a:rPr lang="en-US" altLang="zh-CN" sz="2400" b="1" i="1">
                              <a:latin typeface="Cambria Math" panose="02040503050406030204" pitchFamily="18" charset="0"/>
                              <a:ea typeface="微软雅黑" panose="020B0503020204020204" pitchFamily="34" charset="-122"/>
                            </a:rPr>
                          </m:ctrlPr>
                        </m:sSupPr>
                        <m:e>
                          <m:r>
                            <a:rPr lang="en-US" altLang="zh-CN" sz="2400" b="1" i="1">
                              <a:latin typeface="Cambria Math" panose="02040503050406030204" pitchFamily="18" charset="0"/>
                              <a:ea typeface="微软雅黑" panose="020B0503020204020204" pitchFamily="34" charset="-122"/>
                            </a:rPr>
                            <m:t>ℓ</m:t>
                          </m:r>
                        </m:e>
                        <m:sup>
                          <m:r>
                            <a:rPr lang="en-US" altLang="zh-CN" sz="2400" b="1" i="1">
                              <a:latin typeface="Cambria Math" panose="02040503050406030204" pitchFamily="18" charset="0"/>
                              <a:ea typeface="微软雅黑" panose="020B0503020204020204" pitchFamily="34" charset="-122"/>
                            </a:rPr>
                            <m:t>′</m:t>
                          </m:r>
                        </m:sup>
                      </m:sSup>
                      <m:sSubSup>
                        <m:sSubSupPr>
                          <m:ctrlPr>
                            <a:rPr lang="en-US" altLang="zh-CN" sz="2400" i="1">
                              <a:latin typeface="Cambria Math" panose="02040503050406030204" pitchFamily="18" charset="0"/>
                              <a:ea typeface="微软雅黑" panose="020B0503020204020204" pitchFamily="34" charset="-122"/>
                            </a:rPr>
                          </m:ctrlPr>
                        </m:sSubSupPr>
                        <m:e>
                          <m:r>
                            <a:rPr lang="en-US" altLang="zh-CN" sz="2400" i="1">
                              <a:latin typeface="Cambria Math" panose="02040503050406030204" pitchFamily="18" charset="0"/>
                              <a:ea typeface="微软雅黑" panose="020B0503020204020204" pitchFamily="34" charset="-122"/>
                            </a:rPr>
                            <m:t>𝑠</m:t>
                          </m:r>
                        </m:e>
                        <m:sub>
                          <m:r>
                            <a:rPr lang="en-US" altLang="zh-CN" sz="2400" i="1">
                              <a:latin typeface="Cambria Math" panose="02040503050406030204" pitchFamily="18" charset="0"/>
                              <a:ea typeface="微软雅黑" panose="020B0503020204020204" pitchFamily="34" charset="-122"/>
                            </a:rPr>
                            <m:t>3</m:t>
                          </m:r>
                        </m:sub>
                        <m:sup>
                          <m:r>
                            <a:rPr lang="en-US" altLang="zh-CN" sz="2400" i="1">
                              <a:latin typeface="Cambria Math" panose="02040503050406030204" pitchFamily="18" charset="0"/>
                              <a:ea typeface="微软雅黑" panose="020B0503020204020204" pitchFamily="34" charset="-122"/>
                            </a:rPr>
                            <m:t>′</m:t>
                          </m:r>
                        </m:sup>
                      </m:sSubSup>
                      <m:d>
                        <m:dPr>
                          <m:ctrlPr>
                            <a:rPr lang="en-US" altLang="zh-CN" sz="2400" b="1" i="1" smtClean="0">
                              <a:latin typeface="Cambria Math" panose="02040503050406030204" pitchFamily="18" charset="0"/>
                              <a:ea typeface="微软雅黑" panose="020B0503020204020204" pitchFamily="34" charset="-122"/>
                            </a:rPr>
                          </m:ctrlPr>
                        </m:dPr>
                        <m:e>
                          <m:sSubSup>
                            <m:sSubSupPr>
                              <m:ctrlPr>
                                <a:rPr lang="en-US" altLang="zh-CN" sz="2400" b="1" i="1">
                                  <a:latin typeface="Cambria Math" panose="02040503050406030204" pitchFamily="18" charset="0"/>
                                  <a:ea typeface="微软雅黑" panose="020B0503020204020204" pitchFamily="34" charset="-122"/>
                                </a:rPr>
                              </m:ctrlPr>
                            </m:sSubSupPr>
                            <m:e>
                              <m:r>
                                <a:rPr lang="en-US" altLang="zh-CN" sz="2400" b="1" i="1">
                                  <a:latin typeface="Cambria Math" panose="02040503050406030204" pitchFamily="18" charset="0"/>
                                  <a:ea typeface="微软雅黑" panose="020B0503020204020204" pitchFamily="34" charset="-122"/>
                                </a:rPr>
                                <m:t>𝑾</m:t>
                              </m:r>
                            </m:e>
                            <m:sub>
                              <m:r>
                                <a:rPr lang="en-US" altLang="zh-CN" sz="2400" b="1" i="1">
                                  <a:latin typeface="Cambria Math" panose="02040503050406030204" pitchFamily="18" charset="0"/>
                                  <a:ea typeface="微软雅黑" panose="020B0503020204020204" pitchFamily="34" charset="-122"/>
                                </a:rPr>
                                <m:t>𝟐</m:t>
                              </m:r>
                            </m:sub>
                            <m:sup>
                              <m:r>
                                <a:rPr lang="en-US" altLang="zh-CN" sz="2400" b="1" i="1">
                                  <a:latin typeface="Cambria Math" panose="02040503050406030204" pitchFamily="18" charset="0"/>
                                  <a:ea typeface="微软雅黑" panose="020B0503020204020204" pitchFamily="34" charset="-122"/>
                                </a:rPr>
                                <m:t>𝑻</m:t>
                              </m:r>
                            </m:sup>
                          </m:sSubSup>
                          <m:d>
                            <m:dPr>
                              <m:ctrlPr>
                                <a:rPr lang="en-US" altLang="zh-CN" sz="2400" b="1" i="1">
                                  <a:latin typeface="Cambria Math" panose="02040503050406030204" pitchFamily="18" charset="0"/>
                                  <a:ea typeface="微软雅黑" panose="020B0503020204020204" pitchFamily="34" charset="-122"/>
                                </a:rPr>
                              </m:ctrlPr>
                            </m:dPr>
                            <m:e>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a:latin typeface="Cambria Math" panose="02040503050406030204" pitchFamily="18" charset="0"/>
                                      <a:ea typeface="微软雅黑" panose="020B0503020204020204" pitchFamily="34" charset="-122"/>
                                    </a:rPr>
                                    <m:t>𝒘</m:t>
                                  </m:r>
                                </m:e>
                                <m:sub>
                                  <m:r>
                                    <a:rPr lang="en-US" altLang="zh-CN" sz="2400" b="1" i="1" smtClean="0">
                                      <a:latin typeface="Cambria Math" panose="02040503050406030204" pitchFamily="18" charset="0"/>
                                      <a:ea typeface="微软雅黑" panose="020B0503020204020204" pitchFamily="34" charset="-122"/>
                                    </a:rPr>
                                    <m:t>𝟑</m:t>
                                  </m:r>
                                </m:sub>
                              </m:sSub>
                              <m:r>
                                <a:rPr lang="en-US" altLang="zh-CN" sz="2400">
                                  <a:latin typeface="Cambria Math" panose="02040503050406030204" pitchFamily="18" charset="0"/>
                                  <a:ea typeface="Cambria Math" panose="02040503050406030204" pitchFamily="18" charset="0"/>
                                </a:rPr>
                                <m:t>⨀</m:t>
                              </m:r>
                              <m:sSubSup>
                                <m:sSubSupPr>
                                  <m:ctrlPr>
                                    <a:rPr lang="en-US" altLang="zh-CN" sz="2400" b="0" i="1" smtClean="0">
                                      <a:latin typeface="Cambria Math" panose="02040503050406030204" pitchFamily="18" charset="0"/>
                                      <a:ea typeface="Cambria Math" panose="02040503050406030204" pitchFamily="18" charset="0"/>
                                    </a:rPr>
                                  </m:ctrlPr>
                                </m:sSubSupPr>
                                <m:e>
                                  <m:r>
                                    <a:rPr lang="en-US" altLang="zh-CN" sz="2400" b="1" i="1" smtClean="0">
                                      <a:latin typeface="Cambria Math" panose="02040503050406030204" pitchFamily="18" charset="0"/>
                                      <a:ea typeface="Cambria Math" panose="02040503050406030204" pitchFamily="18" charset="0"/>
                                    </a:rPr>
                                    <m:t>𝒔</m:t>
                                  </m:r>
                                </m:e>
                                <m:sub>
                                  <m:r>
                                    <a:rPr lang="en-US" altLang="zh-CN" sz="2400" b="0" i="0" smtClean="0">
                                      <a:latin typeface="Cambria Math" panose="02040503050406030204" pitchFamily="18" charset="0"/>
                                      <a:ea typeface="Cambria Math" panose="02040503050406030204" pitchFamily="18" charset="0"/>
                                    </a:rPr>
                                    <m:t>2</m:t>
                                  </m:r>
                                </m:sub>
                                <m:sup>
                                  <m:r>
                                    <a:rPr lang="en-US" altLang="zh-CN" sz="2400" b="0" i="0" smtClean="0">
                                      <a:latin typeface="Cambria Math" panose="02040503050406030204" pitchFamily="18" charset="0"/>
                                      <a:ea typeface="Cambria Math" panose="02040503050406030204" pitchFamily="18" charset="0"/>
                                    </a:rPr>
                                    <m:t>′</m:t>
                                  </m:r>
                                </m:sup>
                              </m:sSubSup>
                            </m:e>
                          </m:d>
                          <m:r>
                            <a:rPr lang="en-US" altLang="zh-CN" sz="2400">
                              <a:latin typeface="Cambria Math" panose="02040503050406030204" pitchFamily="18" charset="0"/>
                              <a:ea typeface="Cambria Math" panose="02040503050406030204" pitchFamily="18" charset="0"/>
                            </a:rPr>
                            <m:t>⨀</m:t>
                          </m:r>
                          <m:sSubSup>
                            <m:sSubSupPr>
                              <m:ctrlPr>
                                <a:rPr lang="en-US" altLang="zh-CN" sz="2400" b="1" i="1" smtClean="0">
                                  <a:latin typeface="Cambria Math" panose="02040503050406030204" pitchFamily="18" charset="0"/>
                                  <a:ea typeface="Cambria Math" panose="02040503050406030204" pitchFamily="18" charset="0"/>
                                </a:rPr>
                              </m:ctrlPr>
                            </m:sSubSupPr>
                            <m:e>
                              <m:r>
                                <a:rPr lang="en-US" altLang="zh-CN" sz="2400" b="1" i="1" smtClean="0">
                                  <a:latin typeface="Cambria Math" panose="02040503050406030204" pitchFamily="18" charset="0"/>
                                  <a:ea typeface="Cambria Math" panose="02040503050406030204" pitchFamily="18" charset="0"/>
                                </a:rPr>
                                <m:t>𝒔</m:t>
                              </m:r>
                            </m:e>
                            <m:sub>
                              <m:r>
                                <a:rPr lang="en-US" altLang="zh-CN" sz="2400" b="0" i="1" smtClean="0">
                                  <a:latin typeface="Cambria Math" panose="02040503050406030204" pitchFamily="18" charset="0"/>
                                  <a:ea typeface="Cambria Math" panose="02040503050406030204" pitchFamily="18" charset="0"/>
                                </a:rPr>
                                <m:t>1</m:t>
                              </m:r>
                            </m:sub>
                            <m:sup>
                              <m:r>
                                <a:rPr lang="en-US" altLang="zh-CN" sz="2400" b="1" i="1" smtClean="0">
                                  <a:latin typeface="Cambria Math" panose="02040503050406030204" pitchFamily="18" charset="0"/>
                                  <a:ea typeface="Cambria Math" panose="02040503050406030204" pitchFamily="18" charset="0"/>
                                </a:rPr>
                                <m:t>′</m:t>
                              </m:r>
                            </m:sup>
                          </m:sSubSup>
                        </m:e>
                      </m:d>
                      <m:sSup>
                        <m:sSupPr>
                          <m:ctrlPr>
                            <a:rPr lang="en-US" altLang="zh-CN" sz="2400" b="1" i="1" smtClean="0">
                              <a:latin typeface="Cambria Math" panose="02040503050406030204" pitchFamily="18" charset="0"/>
                              <a:ea typeface="微软雅黑" panose="020B0503020204020204" pitchFamily="34" charset="-122"/>
                            </a:rPr>
                          </m:ctrlPr>
                        </m:sSupPr>
                        <m:e>
                          <m:r>
                            <a:rPr lang="en-US" altLang="zh-CN" sz="2400" b="1" i="1" smtClean="0">
                              <a:latin typeface="Cambria Math" panose="02040503050406030204" pitchFamily="18" charset="0"/>
                              <a:ea typeface="微软雅黑" panose="020B0503020204020204" pitchFamily="34" charset="-122"/>
                            </a:rPr>
                            <m:t>𝒙</m:t>
                          </m:r>
                        </m:e>
                        <m:sup>
                          <m:r>
                            <a:rPr lang="en-US" altLang="zh-CN" sz="2400" b="0" i="1" smtClean="0">
                              <a:latin typeface="Cambria Math" panose="02040503050406030204" pitchFamily="18" charset="0"/>
                              <a:ea typeface="微软雅黑" panose="020B0503020204020204" pitchFamily="34" charset="-122"/>
                            </a:rPr>
                            <m:t>𝑇</m:t>
                          </m:r>
                        </m:sup>
                      </m:sSup>
                    </m:oMath>
                  </m:oMathPara>
                </a14:m>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4584435" y="5603163"/>
                <a:ext cx="4650184" cy="855042"/>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5758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BP</a:t>
            </a:r>
            <a:r>
              <a:rPr lang="zh-CN" altLang="en-US" dirty="0" smtClean="0"/>
              <a:t>算法</a:t>
            </a:r>
            <a:r>
              <a:rPr lang="en-US" altLang="zh-CN" dirty="0" smtClean="0"/>
              <a:t>—</a:t>
            </a:r>
            <a:r>
              <a:rPr lang="zh-CN" altLang="en-US" dirty="0" smtClean="0"/>
              <a:t>通用算法</a:t>
            </a:r>
            <a:endParaRPr lang="zh-CN" altLang="en-US" dirty="0"/>
          </a:p>
        </p:txBody>
      </p:sp>
      <p:sp>
        <p:nvSpPr>
          <p:cNvPr id="4" name="灯片编号占位符 3"/>
          <p:cNvSpPr>
            <a:spLocks noGrp="1"/>
          </p:cNvSpPr>
          <p:nvPr>
            <p:ph type="sldNum" sz="quarter" idx="12"/>
          </p:nvPr>
        </p:nvSpPr>
        <p:spPr/>
        <p:txBody>
          <a:bodyPr/>
          <a:lstStyle/>
          <a:p>
            <a:fld id="{E4FB8F30-D5FE-4CCB-ABB5-7A44322B684D}" type="slidenum">
              <a:rPr lang="zh-CN" altLang="en-US" smtClean="0"/>
              <a:t>41</a:t>
            </a:fld>
            <a:endParaRPr lang="zh-CN" altLang="en-US"/>
          </a:p>
        </p:txBody>
      </p:sp>
      <p:pic>
        <p:nvPicPr>
          <p:cNvPr id="5" name="图片 4"/>
          <p:cNvPicPr>
            <a:picLocks noChangeAspect="1"/>
          </p:cNvPicPr>
          <p:nvPr/>
        </p:nvPicPr>
        <p:blipFill>
          <a:blip r:embed="rId2"/>
          <a:stretch>
            <a:fillRect/>
          </a:stretch>
        </p:blipFill>
        <p:spPr>
          <a:xfrm>
            <a:off x="1337557" y="1626580"/>
            <a:ext cx="8802658" cy="4554087"/>
          </a:xfrm>
          <a:prstGeom prst="rect">
            <a:avLst/>
          </a:prstGeom>
        </p:spPr>
      </p:pic>
    </p:spTree>
    <p:extLst>
      <p:ext uri="{BB962C8B-B14F-4D97-AF65-F5344CB8AC3E}">
        <p14:creationId xmlns:p14="http://schemas.microsoft.com/office/powerpoint/2010/main" val="3347283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BP</a:t>
            </a:r>
            <a:r>
              <a:rPr lang="zh-CN" altLang="en-US" dirty="0"/>
              <a:t>算法</a:t>
            </a:r>
            <a:r>
              <a:rPr lang="en-US" altLang="zh-CN" dirty="0"/>
              <a:t>—</a:t>
            </a:r>
            <a:r>
              <a:rPr lang="zh-CN" altLang="en-US" dirty="0"/>
              <a:t>通用算法</a:t>
            </a:r>
          </a:p>
        </p:txBody>
      </p:sp>
      <p:sp>
        <p:nvSpPr>
          <p:cNvPr id="4" name="灯片编号占位符 3"/>
          <p:cNvSpPr>
            <a:spLocks noGrp="1"/>
          </p:cNvSpPr>
          <p:nvPr>
            <p:ph type="sldNum" sz="quarter" idx="12"/>
          </p:nvPr>
        </p:nvSpPr>
        <p:spPr/>
        <p:txBody>
          <a:bodyPr/>
          <a:lstStyle/>
          <a:p>
            <a:fld id="{E4FB8F30-D5FE-4CCB-ABB5-7A44322B684D}" type="slidenum">
              <a:rPr lang="zh-CN" altLang="en-US" smtClean="0"/>
              <a:t>42</a:t>
            </a:fld>
            <a:endParaRPr lang="zh-CN" altLang="en-US"/>
          </a:p>
        </p:txBody>
      </p:sp>
      <p:pic>
        <p:nvPicPr>
          <p:cNvPr id="5" name="图片 4"/>
          <p:cNvPicPr>
            <a:picLocks noChangeAspect="1"/>
          </p:cNvPicPr>
          <p:nvPr/>
        </p:nvPicPr>
        <p:blipFill>
          <a:blip r:embed="rId2"/>
          <a:stretch>
            <a:fillRect/>
          </a:stretch>
        </p:blipFill>
        <p:spPr>
          <a:xfrm>
            <a:off x="2282228" y="1143601"/>
            <a:ext cx="6595534" cy="5597291"/>
          </a:xfrm>
          <a:prstGeom prst="rect">
            <a:avLst/>
          </a:prstGeom>
        </p:spPr>
      </p:pic>
      <p:pic>
        <p:nvPicPr>
          <p:cNvPr id="7" name="图片 6"/>
          <p:cNvPicPr>
            <a:picLocks noChangeAspect="1"/>
          </p:cNvPicPr>
          <p:nvPr/>
        </p:nvPicPr>
        <p:blipFill>
          <a:blip r:embed="rId3"/>
          <a:stretch>
            <a:fillRect/>
          </a:stretch>
        </p:blipFill>
        <p:spPr>
          <a:xfrm>
            <a:off x="2824474" y="2919085"/>
            <a:ext cx="109800" cy="170190"/>
          </a:xfrm>
          <a:prstGeom prst="rect">
            <a:avLst/>
          </a:prstGeom>
        </p:spPr>
      </p:pic>
    </p:spTree>
    <p:extLst>
      <p:ext uri="{BB962C8B-B14F-4D97-AF65-F5344CB8AC3E}">
        <p14:creationId xmlns:p14="http://schemas.microsoft.com/office/powerpoint/2010/main" val="7897697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BP</a:t>
            </a:r>
            <a:r>
              <a:rPr lang="zh-CN" altLang="en-US" dirty="0" smtClean="0"/>
              <a:t>算法</a:t>
            </a:r>
            <a:r>
              <a:rPr lang="en-US" altLang="zh-CN" dirty="0" smtClean="0"/>
              <a:t>—</a:t>
            </a:r>
            <a:r>
              <a:rPr lang="zh-CN" altLang="en-US" dirty="0" smtClean="0"/>
              <a:t>多层感知机</a:t>
            </a:r>
            <a:endParaRPr lang="zh-CN" altLang="en-US" dirty="0"/>
          </a:p>
        </p:txBody>
      </p:sp>
      <p:sp>
        <p:nvSpPr>
          <p:cNvPr id="4" name="灯片编号占位符 3"/>
          <p:cNvSpPr>
            <a:spLocks noGrp="1"/>
          </p:cNvSpPr>
          <p:nvPr>
            <p:ph type="sldNum" sz="quarter" idx="12"/>
          </p:nvPr>
        </p:nvSpPr>
        <p:spPr/>
        <p:txBody>
          <a:bodyPr/>
          <a:lstStyle/>
          <a:p>
            <a:fld id="{E4FB8F30-D5FE-4CCB-ABB5-7A44322B684D}" type="slidenum">
              <a:rPr lang="zh-CN" altLang="en-US" smtClean="0"/>
              <a:t>43</a:t>
            </a:fld>
            <a:endParaRPr lang="zh-CN" altLang="en-US"/>
          </a:p>
        </p:txBody>
      </p:sp>
      <p:pic>
        <p:nvPicPr>
          <p:cNvPr id="6" name="图片 5"/>
          <p:cNvPicPr>
            <a:picLocks noChangeAspect="1"/>
          </p:cNvPicPr>
          <p:nvPr/>
        </p:nvPicPr>
        <p:blipFill>
          <a:blip r:embed="rId2"/>
          <a:stretch>
            <a:fillRect/>
          </a:stretch>
        </p:blipFill>
        <p:spPr>
          <a:xfrm>
            <a:off x="2455333" y="1629425"/>
            <a:ext cx="6779286" cy="4946228"/>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2820957" y="2804068"/>
                <a:ext cx="4026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dirty="0" smtClean="0">
                          <a:solidFill>
                            <a:srgbClr val="FF0000"/>
                          </a:solidFill>
                          <a:latin typeface="Cambria Math" panose="02040503050406030204" pitchFamily="18" charset="0"/>
                        </a:rPr>
                        <m:t>𝑮</m:t>
                      </m:r>
                    </m:oMath>
                  </m:oMathPara>
                </a14:m>
                <a:endParaRPr lang="zh-CN" altLang="en-US" dirty="0">
                  <a:solidFill>
                    <a:srgbClr val="FF0000"/>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2820957" y="2804068"/>
                <a:ext cx="402674"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574066" y="3379801"/>
                <a:ext cx="1708609" cy="387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b="1" i="1" dirty="0" smtClean="0">
                              <a:solidFill>
                                <a:srgbClr val="FF0000"/>
                              </a:solidFill>
                              <a:latin typeface="Cambria Math" panose="02040503050406030204" pitchFamily="18" charset="0"/>
                            </a:rPr>
                          </m:ctrlPr>
                        </m:sSupPr>
                        <m:e>
                          <m:r>
                            <a:rPr lang="en-US" altLang="zh-CN" b="1" i="1" dirty="0" smtClean="0">
                              <a:solidFill>
                                <a:srgbClr val="FF0000"/>
                              </a:solidFill>
                              <a:latin typeface="Cambria Math" panose="02040503050406030204" pitchFamily="18" charset="0"/>
                            </a:rPr>
                            <m:t>𝑯</m:t>
                          </m:r>
                        </m:e>
                        <m:sup>
                          <m:r>
                            <a:rPr lang="en-US" altLang="zh-CN" b="1" i="1" dirty="0" smtClean="0">
                              <a:solidFill>
                                <a:srgbClr val="FF0000"/>
                              </a:solidFill>
                              <a:latin typeface="Cambria Math" panose="02040503050406030204" pitchFamily="18" charset="0"/>
                            </a:rPr>
                            <m:t>𝑻</m:t>
                          </m:r>
                        </m:sup>
                      </m:sSup>
                      <m:r>
                        <a:rPr lang="en-US" altLang="zh-CN" b="1" i="1" dirty="0" smtClean="0">
                          <a:solidFill>
                            <a:srgbClr val="FF0000"/>
                          </a:solidFill>
                          <a:latin typeface="Cambria Math" panose="02040503050406030204" pitchFamily="18" charset="0"/>
                        </a:rPr>
                        <m:t>𝑮</m:t>
                      </m:r>
                      <m:r>
                        <a:rPr lang="en-US" altLang="zh-CN" b="0" i="0" dirty="0" smtClean="0">
                          <a:solidFill>
                            <a:srgbClr val="FF0000"/>
                          </a:solidFill>
                          <a:latin typeface="Cambria Math" panose="02040503050406030204" pitchFamily="18" charset="0"/>
                        </a:rPr>
                        <m:t>+2</m:t>
                      </m:r>
                      <m:r>
                        <a:rPr lang="en-US" altLang="zh-CN" b="0" i="1" dirty="0" smtClean="0">
                          <a:solidFill>
                            <a:srgbClr val="FF0000"/>
                          </a:solidFill>
                          <a:latin typeface="Cambria Math" panose="02040503050406030204" pitchFamily="18" charset="0"/>
                        </a:rPr>
                        <m:t>𝜆</m:t>
                      </m:r>
                      <m:sSup>
                        <m:sSupPr>
                          <m:ctrlPr>
                            <a:rPr lang="en-US" altLang="zh-CN" b="0" i="1" dirty="0" smtClean="0">
                              <a:solidFill>
                                <a:srgbClr val="FF0000"/>
                              </a:solidFill>
                              <a:latin typeface="Cambria Math" panose="02040503050406030204" pitchFamily="18" charset="0"/>
                            </a:rPr>
                          </m:ctrlPr>
                        </m:sSupPr>
                        <m:e>
                          <m:r>
                            <a:rPr lang="en-US" altLang="zh-CN" b="0" i="1" dirty="0" smtClean="0">
                              <a:solidFill>
                                <a:srgbClr val="FF0000"/>
                              </a:solidFill>
                              <a:latin typeface="Cambria Math" panose="02040503050406030204" pitchFamily="18" charset="0"/>
                            </a:rPr>
                            <m:t>𝑊</m:t>
                          </m:r>
                        </m:e>
                        <m:sup>
                          <m:d>
                            <m:dPr>
                              <m:ctrlPr>
                                <a:rPr lang="en-US" altLang="zh-CN" b="0" i="1" dirty="0" smtClean="0">
                                  <a:solidFill>
                                    <a:srgbClr val="FF0000"/>
                                  </a:solidFill>
                                  <a:latin typeface="Cambria Math" panose="02040503050406030204" pitchFamily="18" charset="0"/>
                                </a:rPr>
                              </m:ctrlPr>
                            </m:dPr>
                            <m:e>
                              <m:r>
                                <a:rPr lang="en-US" altLang="zh-CN" b="0" i="1" dirty="0" smtClean="0">
                                  <a:solidFill>
                                    <a:srgbClr val="FF0000"/>
                                  </a:solidFill>
                                  <a:latin typeface="Cambria Math" panose="02040503050406030204" pitchFamily="18" charset="0"/>
                                </a:rPr>
                                <m:t>2</m:t>
                              </m:r>
                            </m:e>
                          </m:d>
                        </m:sup>
                      </m:sSup>
                    </m:oMath>
                  </m:oMathPara>
                </a14:m>
                <a:endParaRPr lang="zh-CN" altLang="en-US" dirty="0">
                  <a:solidFill>
                    <a:srgbClr val="FF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4574066" y="3379801"/>
                <a:ext cx="1708609" cy="38792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455333" y="3908575"/>
                <a:ext cx="993734" cy="387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𝑮</m:t>
                      </m:r>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𝑾</m:t>
                          </m:r>
                        </m:e>
                        <m: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𝟐</m:t>
                              </m:r>
                            </m:e>
                          </m:d>
                          <m:r>
                            <a:rPr lang="en-US" altLang="zh-CN" b="1" i="1" smtClean="0">
                              <a:solidFill>
                                <a:srgbClr val="FF0000"/>
                              </a:solidFill>
                              <a:latin typeface="Cambria Math" panose="02040503050406030204" pitchFamily="18" charset="0"/>
                            </a:rPr>
                            <m:t>𝑻</m:t>
                          </m:r>
                        </m:sup>
                      </m:sSup>
                    </m:oMath>
                  </m:oMathPara>
                </a14:m>
                <a:endParaRPr lang="zh-CN" altLang="en-US" b="1" dirty="0">
                  <a:solidFill>
                    <a:srgbClr val="FF0000"/>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2455333" y="3908575"/>
                <a:ext cx="993734" cy="38792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820957" y="4847011"/>
                <a:ext cx="4715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b="1" i="1" dirty="0" smtClean="0">
                              <a:solidFill>
                                <a:srgbClr val="FF0000"/>
                              </a:solidFill>
                              <a:latin typeface="Cambria Math" panose="02040503050406030204" pitchFamily="18" charset="0"/>
                            </a:rPr>
                          </m:ctrlPr>
                        </m:sSupPr>
                        <m:e>
                          <m:r>
                            <a:rPr lang="en-US" altLang="zh-CN" b="1" i="1" dirty="0" smtClean="0">
                              <a:solidFill>
                                <a:srgbClr val="FF0000"/>
                              </a:solidFill>
                              <a:latin typeface="Cambria Math" panose="02040503050406030204" pitchFamily="18" charset="0"/>
                            </a:rPr>
                            <m:t>𝑮</m:t>
                          </m:r>
                        </m:e>
                        <m:sup>
                          <m:r>
                            <a:rPr lang="en-US" altLang="zh-CN" b="1" i="1" dirty="0" smtClean="0">
                              <a:solidFill>
                                <a:srgbClr val="FF0000"/>
                              </a:solidFill>
                              <a:latin typeface="Cambria Math" panose="02040503050406030204" pitchFamily="18" charset="0"/>
                            </a:rPr>
                            <m:t>′</m:t>
                          </m:r>
                        </m:sup>
                      </m:sSup>
                    </m:oMath>
                  </m:oMathPara>
                </a14:m>
                <a:endParaRPr lang="zh-CN" altLang="en-US" dirty="0">
                  <a:solidFill>
                    <a:srgbClr val="FF0000"/>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2820957" y="4847011"/>
                <a:ext cx="471539"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200470" y="5317312"/>
                <a:ext cx="1768689" cy="387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b="1" i="1" dirty="0" smtClean="0">
                              <a:solidFill>
                                <a:srgbClr val="FF0000"/>
                              </a:solidFill>
                              <a:latin typeface="Cambria Math" panose="02040503050406030204" pitchFamily="18" charset="0"/>
                            </a:rPr>
                          </m:ctrlPr>
                        </m:sSupPr>
                        <m:e>
                          <m:sSup>
                            <m:sSupPr>
                              <m:ctrlPr>
                                <a:rPr lang="en-US" altLang="zh-CN" b="1" i="1" dirty="0" smtClean="0">
                                  <a:solidFill>
                                    <a:srgbClr val="FF0000"/>
                                  </a:solidFill>
                                  <a:latin typeface="Cambria Math" panose="02040503050406030204" pitchFamily="18" charset="0"/>
                                </a:rPr>
                              </m:ctrlPr>
                            </m:sSupPr>
                            <m:e>
                              <m:r>
                                <a:rPr lang="en-US" altLang="zh-CN" b="1" i="1" dirty="0" smtClean="0">
                                  <a:solidFill>
                                    <a:srgbClr val="FF0000"/>
                                  </a:solidFill>
                                  <a:latin typeface="Cambria Math" panose="02040503050406030204" pitchFamily="18" charset="0"/>
                                </a:rPr>
                                <m:t>𝑿</m:t>
                              </m:r>
                            </m:e>
                            <m:sup>
                              <m:r>
                                <a:rPr lang="en-US" altLang="zh-CN" b="1" i="1" dirty="0" smtClean="0">
                                  <a:solidFill>
                                    <a:srgbClr val="FF0000"/>
                                  </a:solidFill>
                                  <a:latin typeface="Cambria Math" panose="02040503050406030204" pitchFamily="18" charset="0"/>
                                </a:rPr>
                                <m:t>𝑻</m:t>
                              </m:r>
                            </m:sup>
                          </m:sSup>
                          <m:r>
                            <a:rPr lang="en-US" altLang="zh-CN" b="1" i="1" dirty="0" smtClean="0">
                              <a:solidFill>
                                <a:srgbClr val="FF0000"/>
                              </a:solidFill>
                              <a:latin typeface="Cambria Math" panose="02040503050406030204" pitchFamily="18" charset="0"/>
                            </a:rPr>
                            <m:t>𝑮</m:t>
                          </m:r>
                        </m:e>
                        <m:sup>
                          <m:r>
                            <a:rPr lang="en-US" altLang="zh-CN" b="1" i="1" dirty="0" smtClean="0">
                              <a:solidFill>
                                <a:srgbClr val="FF0000"/>
                              </a:solidFill>
                              <a:latin typeface="Cambria Math" panose="02040503050406030204" pitchFamily="18" charset="0"/>
                            </a:rPr>
                            <m:t>′</m:t>
                          </m:r>
                        </m:sup>
                      </m:sSup>
                      <m:r>
                        <a:rPr lang="en-US" altLang="zh-CN" b="1" i="1" dirty="0" smtClean="0">
                          <a:solidFill>
                            <a:srgbClr val="FF0000"/>
                          </a:solidFill>
                          <a:latin typeface="Cambria Math" panose="02040503050406030204" pitchFamily="18" charset="0"/>
                        </a:rPr>
                        <m:t>+</m:t>
                      </m:r>
                      <m:r>
                        <a:rPr lang="en-US" altLang="zh-CN" b="1" i="1" dirty="0" smtClean="0">
                          <a:solidFill>
                            <a:srgbClr val="FF0000"/>
                          </a:solidFill>
                          <a:latin typeface="Cambria Math" panose="02040503050406030204" pitchFamily="18" charset="0"/>
                        </a:rPr>
                        <m:t>𝟐</m:t>
                      </m:r>
                      <m:r>
                        <a:rPr lang="en-US" altLang="zh-CN" b="1" i="1" dirty="0" smtClean="0">
                          <a:solidFill>
                            <a:srgbClr val="FF0000"/>
                          </a:solidFill>
                          <a:latin typeface="Cambria Math" panose="02040503050406030204" pitchFamily="18" charset="0"/>
                        </a:rPr>
                        <m:t>𝝀</m:t>
                      </m:r>
                      <m:sSup>
                        <m:sSupPr>
                          <m:ctrlPr>
                            <a:rPr lang="en-US" altLang="zh-CN" b="1" i="1" dirty="0" smtClean="0">
                              <a:solidFill>
                                <a:srgbClr val="FF0000"/>
                              </a:solidFill>
                              <a:latin typeface="Cambria Math" panose="02040503050406030204" pitchFamily="18" charset="0"/>
                            </a:rPr>
                          </m:ctrlPr>
                        </m:sSupPr>
                        <m:e>
                          <m:r>
                            <a:rPr lang="en-US" altLang="zh-CN" b="1" i="1" dirty="0" smtClean="0">
                              <a:solidFill>
                                <a:srgbClr val="FF0000"/>
                              </a:solidFill>
                              <a:latin typeface="Cambria Math" panose="02040503050406030204" pitchFamily="18" charset="0"/>
                            </a:rPr>
                            <m:t>𝑾</m:t>
                          </m:r>
                        </m:e>
                        <m:sup>
                          <m:d>
                            <m:dPr>
                              <m:ctrlPr>
                                <a:rPr lang="en-US" altLang="zh-CN" b="1" i="1" dirty="0" smtClean="0">
                                  <a:solidFill>
                                    <a:srgbClr val="FF0000"/>
                                  </a:solidFill>
                                  <a:latin typeface="Cambria Math" panose="02040503050406030204" pitchFamily="18" charset="0"/>
                                </a:rPr>
                              </m:ctrlPr>
                            </m:dPr>
                            <m:e>
                              <m:r>
                                <a:rPr lang="en-US" altLang="zh-CN" b="1" i="1" dirty="0" smtClean="0">
                                  <a:solidFill>
                                    <a:srgbClr val="FF0000"/>
                                  </a:solidFill>
                                  <a:latin typeface="Cambria Math" panose="02040503050406030204" pitchFamily="18" charset="0"/>
                                </a:rPr>
                                <m:t>𝟏</m:t>
                              </m:r>
                            </m:e>
                          </m:d>
                        </m:sup>
                      </m:sSup>
                    </m:oMath>
                  </m:oMathPara>
                </a14:m>
                <a:endParaRPr lang="zh-CN" altLang="en-US" dirty="0">
                  <a:solidFill>
                    <a:srgbClr val="FF0000"/>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4200470" y="5317312"/>
                <a:ext cx="1768689" cy="387927"/>
              </a:xfrm>
              <a:prstGeom prst="rect">
                <a:avLst/>
              </a:prstGeom>
              <a:blipFill>
                <a:blip r:embed="rId7"/>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8"/>
          <a:stretch>
            <a:fillRect/>
          </a:stretch>
        </p:blipFill>
        <p:spPr>
          <a:xfrm>
            <a:off x="6728526" y="1359244"/>
            <a:ext cx="5361874" cy="993908"/>
          </a:xfrm>
          <a:prstGeom prst="rect">
            <a:avLst/>
          </a:prstGeom>
        </p:spPr>
      </p:pic>
    </p:spTree>
    <p:extLst>
      <p:ext uri="{BB962C8B-B14F-4D97-AF65-F5344CB8AC3E}">
        <p14:creationId xmlns:p14="http://schemas.microsoft.com/office/powerpoint/2010/main" val="26166100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BP</a:t>
            </a:r>
            <a:r>
              <a:rPr lang="zh-CN" altLang="en-US" dirty="0" smtClean="0"/>
              <a:t>算法</a:t>
            </a:r>
            <a:endParaRPr lang="zh-CN" altLang="en-US" dirty="0"/>
          </a:p>
        </p:txBody>
      </p:sp>
      <p:sp>
        <p:nvSpPr>
          <p:cNvPr id="3" name="内容占位符 2"/>
          <p:cNvSpPr>
            <a:spLocks noGrp="1"/>
          </p:cNvSpPr>
          <p:nvPr>
            <p:ph idx="1"/>
          </p:nvPr>
        </p:nvSpPr>
        <p:spPr>
          <a:xfrm>
            <a:off x="642549" y="1556951"/>
            <a:ext cx="5724383" cy="5000368"/>
          </a:xfrm>
        </p:spPr>
        <p:txBody>
          <a:bodyPr>
            <a:normAutofit/>
          </a:bodyPr>
          <a:lstStyle/>
          <a:p>
            <a:r>
              <a:rPr lang="zh-CN" altLang="en-US" dirty="0"/>
              <a:t> </a:t>
            </a:r>
            <a:r>
              <a:rPr lang="zh-CN" altLang="en-US" dirty="0" smtClean="0"/>
              <a:t>符号</a:t>
            </a:r>
            <a:r>
              <a:rPr lang="zh-CN" altLang="en-US" dirty="0"/>
              <a:t>到</a:t>
            </a:r>
            <a:r>
              <a:rPr lang="zh-CN" altLang="en-US" dirty="0" smtClean="0"/>
              <a:t>符号的微分。</a:t>
            </a:r>
            <a:endParaRPr lang="en-US" altLang="zh-CN" dirty="0" smtClean="0"/>
          </a:p>
          <a:p>
            <a:pPr lvl="1"/>
            <a:r>
              <a:rPr lang="zh-CN" altLang="en-US" dirty="0" smtClean="0"/>
              <a:t>反向传播算法</a:t>
            </a:r>
            <a:r>
              <a:rPr lang="zh-CN" altLang="en-US" dirty="0"/>
              <a:t>不需要访问任何实际的特定数值</a:t>
            </a:r>
            <a:r>
              <a:rPr lang="zh-CN" altLang="en-US" dirty="0" smtClean="0"/>
              <a:t>。</a:t>
            </a:r>
            <a:endParaRPr lang="en-US" altLang="zh-CN" dirty="0" smtClean="0"/>
          </a:p>
          <a:p>
            <a:pPr lvl="1"/>
            <a:r>
              <a:rPr lang="zh-CN" altLang="en-US" dirty="0" smtClean="0"/>
              <a:t>采用计算</a:t>
            </a:r>
            <a:r>
              <a:rPr lang="zh-CN" altLang="en-US" dirty="0"/>
              <a:t>图以及添加一些额外的节点到计算图中，这些额外的</a:t>
            </a:r>
            <a:r>
              <a:rPr lang="zh-CN" altLang="en-US" dirty="0" smtClean="0"/>
              <a:t>节点</a:t>
            </a:r>
            <a:r>
              <a:rPr lang="zh-CN" altLang="en-US" dirty="0"/>
              <a:t>提供了我们所需导数的符号</a:t>
            </a:r>
            <a:r>
              <a:rPr lang="zh-CN" altLang="en-US" dirty="0" smtClean="0"/>
              <a:t>描述</a:t>
            </a:r>
            <a:endParaRPr lang="en-US" altLang="zh-CN" dirty="0" smtClean="0"/>
          </a:p>
          <a:p>
            <a:pPr lvl="1"/>
            <a:r>
              <a:rPr lang="en-US" altLang="zh-CN" dirty="0" err="1" smtClean="0"/>
              <a:t>Theano</a:t>
            </a:r>
            <a:r>
              <a:rPr lang="zh-CN" altLang="en-US" dirty="0" smtClean="0"/>
              <a:t>和</a:t>
            </a:r>
            <a:r>
              <a:rPr lang="en-US" altLang="zh-CN" dirty="0" err="1" smtClean="0"/>
              <a:t>Tensorflow</a:t>
            </a:r>
            <a:endParaRPr lang="en-US" altLang="zh-CN" dirty="0" smtClean="0"/>
          </a:p>
          <a:p>
            <a:r>
              <a:rPr lang="zh-CN" altLang="en-US" dirty="0"/>
              <a:t>符号到数值的</a:t>
            </a:r>
            <a:r>
              <a:rPr lang="zh-CN" altLang="en-US" dirty="0" smtClean="0"/>
              <a:t>微分</a:t>
            </a:r>
            <a:endParaRPr lang="en-US" altLang="zh-CN" dirty="0"/>
          </a:p>
          <a:p>
            <a:pPr lvl="1"/>
            <a:r>
              <a:rPr lang="zh-CN" altLang="en-US" dirty="0" smtClean="0"/>
              <a:t>反向传播</a:t>
            </a:r>
            <a:r>
              <a:rPr lang="zh-CN" altLang="en-US" dirty="0"/>
              <a:t>的方法采用计算图和一组用于图的输入的数值，然后返回在</a:t>
            </a:r>
            <a:r>
              <a:rPr lang="zh-CN" altLang="en-US" dirty="0" smtClean="0"/>
              <a:t>这些输入</a:t>
            </a:r>
            <a:r>
              <a:rPr lang="zh-CN" altLang="en-US" dirty="0"/>
              <a:t>值处梯度的一组</a:t>
            </a:r>
            <a:r>
              <a:rPr lang="zh-CN" altLang="en-US" dirty="0" smtClean="0"/>
              <a:t>数值</a:t>
            </a:r>
            <a:endParaRPr lang="en-US" altLang="zh-CN" dirty="0"/>
          </a:p>
          <a:p>
            <a:pPr lvl="1"/>
            <a:r>
              <a:rPr lang="en-US" altLang="zh-CN" dirty="0" smtClean="0"/>
              <a:t>Torch</a:t>
            </a:r>
            <a:r>
              <a:rPr lang="zh-CN" altLang="en-US" dirty="0"/>
              <a:t>和</a:t>
            </a:r>
            <a:r>
              <a:rPr lang="en-US" altLang="zh-CN" dirty="0" err="1" smtClean="0"/>
              <a:t>Caffe</a:t>
            </a:r>
            <a:endParaRPr lang="zh-CN" altLang="en-US" dirty="0"/>
          </a:p>
        </p:txBody>
      </p:sp>
      <p:sp>
        <p:nvSpPr>
          <p:cNvPr id="4" name="灯片编号占位符 3"/>
          <p:cNvSpPr>
            <a:spLocks noGrp="1"/>
          </p:cNvSpPr>
          <p:nvPr>
            <p:ph type="sldNum" sz="quarter" idx="12"/>
          </p:nvPr>
        </p:nvSpPr>
        <p:spPr/>
        <p:txBody>
          <a:bodyPr/>
          <a:lstStyle/>
          <a:p>
            <a:fld id="{E4FB8F30-D5FE-4CCB-ABB5-7A44322B684D}" type="slidenum">
              <a:rPr lang="zh-CN" altLang="en-US" smtClean="0"/>
              <a:t>44</a:t>
            </a:fld>
            <a:endParaRPr lang="zh-CN" altLang="en-US"/>
          </a:p>
        </p:txBody>
      </p:sp>
      <p:pic>
        <p:nvPicPr>
          <p:cNvPr id="5" name="内容占位符 3"/>
          <p:cNvPicPr>
            <a:picLocks noChangeAspect="1"/>
          </p:cNvPicPr>
          <p:nvPr/>
        </p:nvPicPr>
        <p:blipFill>
          <a:blip r:embed="rId2"/>
          <a:stretch>
            <a:fillRect/>
          </a:stretch>
        </p:blipFill>
        <p:spPr>
          <a:xfrm>
            <a:off x="6366932" y="1626810"/>
            <a:ext cx="5320999" cy="4028923"/>
          </a:xfrm>
          <a:prstGeom prst="rect">
            <a:avLst/>
          </a:prstGeom>
        </p:spPr>
      </p:pic>
    </p:spTree>
    <p:extLst>
      <p:ext uri="{BB962C8B-B14F-4D97-AF65-F5344CB8AC3E}">
        <p14:creationId xmlns:p14="http://schemas.microsoft.com/office/powerpoint/2010/main" val="18307875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高阶微分</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参数数量多，完整的</a:t>
                </a:r>
                <a:r>
                  <a:rPr lang="en-US" altLang="zh-CN" dirty="0" smtClean="0"/>
                  <a:t>Hessian</a:t>
                </a:r>
                <a:r>
                  <a:rPr lang="zh-CN" altLang="en-US" dirty="0" smtClean="0"/>
                  <a:t>矩阵无法表示</a:t>
                </a:r>
                <a:endParaRPr lang="en-US" altLang="zh-CN" dirty="0" smtClean="0"/>
              </a:p>
              <a:p>
                <a:r>
                  <a:rPr lang="en-US" altLang="zh-CN" b="1" dirty="0" err="1" smtClean="0"/>
                  <a:t>Krylov</a:t>
                </a:r>
                <a:r>
                  <a:rPr lang="en-US" altLang="zh-CN" b="1" dirty="0" smtClean="0"/>
                  <a:t> </a:t>
                </a:r>
                <a:r>
                  <a:rPr lang="zh-CN" altLang="en-US" dirty="0"/>
                  <a:t>方法（</a:t>
                </a:r>
                <a:r>
                  <a:rPr lang="en-US" altLang="zh-CN" dirty="0" err="1"/>
                  <a:t>Krylov</a:t>
                </a:r>
                <a:r>
                  <a:rPr lang="en-US" altLang="zh-CN" dirty="0"/>
                  <a:t> method</a:t>
                </a:r>
                <a:r>
                  <a:rPr lang="zh-CN" altLang="en-US" dirty="0" smtClean="0"/>
                  <a:t>）</a:t>
                </a:r>
                <a:r>
                  <a:rPr lang="en-US" altLang="zh-CN" dirty="0" smtClean="0"/>
                  <a:t>,</a:t>
                </a:r>
                <a:r>
                  <a:rPr lang="zh-CN" altLang="en-US" dirty="0" smtClean="0"/>
                  <a:t>不显式地计算</a:t>
                </a:r>
                <a:r>
                  <a:rPr lang="en-US" altLang="zh-CN" dirty="0" smtClean="0"/>
                  <a:t>Hessian</a:t>
                </a:r>
                <a:r>
                  <a:rPr lang="zh-CN" altLang="en-US" dirty="0" smtClean="0"/>
                  <a:t>矩阵</a:t>
                </a:r>
                <a:endParaRPr lang="en-US" altLang="zh-CN" dirty="0" smtClean="0"/>
              </a:p>
              <a:p>
                <a14:m>
                  <m:oMath xmlns:m="http://schemas.openxmlformats.org/officeDocument/2006/math">
                    <m:r>
                      <a:rPr lang="en-US" altLang="zh-CN" b="1" i="1" smtClean="0">
                        <a:latin typeface="Cambria Math" panose="02040503050406030204" pitchFamily="18" charset="0"/>
                      </a:rPr>
                      <m:t>𝑯𝒗</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0" smtClean="0">
                            <a:latin typeface="Cambria Math" panose="02040503050406030204" pitchFamily="18" charset="0"/>
                          </a:rPr>
                          <m:t>𝛻</m:t>
                        </m:r>
                      </m:e>
                      <m:sub>
                        <m:r>
                          <a:rPr lang="en-US" altLang="zh-CN" b="1" i="1" smtClean="0">
                            <a:latin typeface="Cambria Math" panose="02040503050406030204" pitchFamily="18" charset="0"/>
                          </a:rPr>
                          <m:t>𝒙</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0" smtClean="0">
                                <a:latin typeface="Cambria Math" panose="02040503050406030204" pitchFamily="18" charset="0"/>
                              </a:rPr>
                              <m:t>𝛻</m:t>
                            </m:r>
                          </m:e>
                          <m:sub>
                            <m:r>
                              <a:rPr lang="en-US" altLang="zh-CN" b="1" i="1" smtClean="0">
                                <a:latin typeface="Cambria Math" panose="02040503050406030204" pitchFamily="18" charset="0"/>
                              </a:rPr>
                              <m:t>𝒙</m:t>
                            </m:r>
                          </m:sub>
                        </m:sSub>
                        <m:r>
                          <a:rPr lang="en-US" altLang="zh-CN" b="0" i="1" smtClean="0">
                            <a:latin typeface="Cambria Math" panose="02040503050406030204" pitchFamily="18" charset="0"/>
                          </a:rPr>
                          <m:t>𝑓</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sup>
                            <m:r>
                              <a:rPr lang="en-US" altLang="zh-CN" b="0" i="1" smtClean="0">
                                <a:latin typeface="Cambria Math" panose="02040503050406030204" pitchFamily="18" charset="0"/>
                              </a:rPr>
                              <m:t>𝑇</m:t>
                            </m:r>
                          </m:sup>
                        </m:sSup>
                        <m:r>
                          <a:rPr lang="en-US" altLang="zh-CN" b="1" i="1" smtClean="0">
                            <a:latin typeface="Cambria Math" panose="02040503050406030204" pitchFamily="18" charset="0"/>
                          </a:rPr>
                          <m:t>𝒗</m:t>
                        </m:r>
                      </m:e>
                    </m:d>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4FB8F30-D5FE-4CCB-ABB5-7A44322B684D}" type="slidenum">
              <a:rPr lang="zh-CN" altLang="en-US" smtClean="0"/>
              <a:t>45</a:t>
            </a:fld>
            <a:endParaRPr lang="zh-CN" altLang="en-US"/>
          </a:p>
        </p:txBody>
      </p:sp>
    </p:spTree>
    <p:extLst>
      <p:ext uri="{BB962C8B-B14F-4D97-AF65-F5344CB8AC3E}">
        <p14:creationId xmlns:p14="http://schemas.microsoft.com/office/powerpoint/2010/main" val="23736339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ln>
            <a:noFill/>
          </a:ln>
        </p:spPr>
        <p:txBody>
          <a:bodyPr/>
          <a:lstStyle/>
          <a:p>
            <a:fld id="{9D7BC5A3-D355-4C8D-AD2C-5AC2CB0B116D}" type="slidenum">
              <a:rPr lang="zh-CN" altLang="en-US" smtClean="0"/>
              <a:t>46</a:t>
            </a:fld>
            <a:endParaRPr lang="zh-CN" altLang="en-US"/>
          </a:p>
        </p:txBody>
      </p:sp>
      <p:grpSp>
        <p:nvGrpSpPr>
          <p:cNvPr id="4" name="组合 1"/>
          <p:cNvGrpSpPr/>
          <p:nvPr/>
        </p:nvGrpSpPr>
        <p:grpSpPr>
          <a:xfrm>
            <a:off x="95463" y="1413768"/>
            <a:ext cx="5227003" cy="4042367"/>
            <a:chOff x="3204345" y="1148987"/>
            <a:chExt cx="5227003" cy="4042367"/>
          </a:xfrm>
        </p:grpSpPr>
        <p:grpSp>
          <p:nvGrpSpPr>
            <p:cNvPr id="5" name="组合 2"/>
            <p:cNvGrpSpPr/>
            <p:nvPr/>
          </p:nvGrpSpPr>
          <p:grpSpPr>
            <a:xfrm>
              <a:off x="3941860" y="1686047"/>
              <a:ext cx="3240000" cy="3240000"/>
              <a:chOff x="4458000" y="1715032"/>
              <a:chExt cx="3240000" cy="3240000"/>
            </a:xfrm>
          </p:grpSpPr>
          <p:sp>
            <p:nvSpPr>
              <p:cNvPr id="78" name="椭圆 75"/>
              <p:cNvSpPr/>
              <p:nvPr userDrawn="1"/>
            </p:nvSpPr>
            <p:spPr>
              <a:xfrm>
                <a:off x="4530000" y="1787032"/>
                <a:ext cx="3096000" cy="3096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9" name="椭圆 76"/>
              <p:cNvSpPr/>
              <p:nvPr userDrawn="1"/>
            </p:nvSpPr>
            <p:spPr>
              <a:xfrm>
                <a:off x="4494000" y="1751032"/>
                <a:ext cx="3168000" cy="3168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0" name="椭圆 77"/>
              <p:cNvSpPr/>
              <p:nvPr userDrawn="1"/>
            </p:nvSpPr>
            <p:spPr>
              <a:xfrm>
                <a:off x="4458000" y="1715032"/>
                <a:ext cx="3240000" cy="3240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 name="组合 3"/>
            <p:cNvGrpSpPr/>
            <p:nvPr/>
          </p:nvGrpSpPr>
          <p:grpSpPr>
            <a:xfrm>
              <a:off x="5422292" y="2072905"/>
              <a:ext cx="279136" cy="279136"/>
              <a:chOff x="6915602" y="1431728"/>
              <a:chExt cx="301944" cy="301944"/>
            </a:xfrm>
          </p:grpSpPr>
          <p:sp>
            <p:nvSpPr>
              <p:cNvPr id="76" name="椭圆 73"/>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7" name="椭圆 74"/>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7" name="直接连接符 4"/>
            <p:cNvCxnSpPr/>
            <p:nvPr/>
          </p:nvCxnSpPr>
          <p:spPr>
            <a:xfrm flipV="1">
              <a:off x="3204345" y="3489380"/>
              <a:ext cx="4767309" cy="17755"/>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grpSp>
          <p:nvGrpSpPr>
            <p:cNvPr id="8" name="组合 5"/>
            <p:cNvGrpSpPr/>
            <p:nvPr/>
          </p:nvGrpSpPr>
          <p:grpSpPr>
            <a:xfrm>
              <a:off x="5422292" y="4260054"/>
              <a:ext cx="279136" cy="279136"/>
              <a:chOff x="6915602" y="1431728"/>
              <a:chExt cx="301944" cy="301944"/>
            </a:xfrm>
          </p:grpSpPr>
          <p:sp>
            <p:nvSpPr>
              <p:cNvPr id="74" name="椭圆 71"/>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椭圆 72"/>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9" name="组合 6"/>
            <p:cNvGrpSpPr/>
            <p:nvPr/>
          </p:nvGrpSpPr>
          <p:grpSpPr>
            <a:xfrm>
              <a:off x="4612292" y="2545470"/>
              <a:ext cx="279136" cy="279136"/>
              <a:chOff x="6915602" y="1431728"/>
              <a:chExt cx="301944" cy="301944"/>
            </a:xfrm>
          </p:grpSpPr>
          <p:sp>
            <p:nvSpPr>
              <p:cNvPr id="72" name="椭圆 69"/>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 name="椭圆 70"/>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0" name="组合 7"/>
            <p:cNvGrpSpPr/>
            <p:nvPr/>
          </p:nvGrpSpPr>
          <p:grpSpPr>
            <a:xfrm>
              <a:off x="4612292" y="3787489"/>
              <a:ext cx="279136" cy="279136"/>
              <a:chOff x="6915602" y="1431728"/>
              <a:chExt cx="301944" cy="301944"/>
            </a:xfrm>
          </p:grpSpPr>
          <p:sp>
            <p:nvSpPr>
              <p:cNvPr id="70" name="椭圆 67"/>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 name="椭圆 68"/>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1" name="组合 8"/>
            <p:cNvGrpSpPr/>
            <p:nvPr/>
          </p:nvGrpSpPr>
          <p:grpSpPr>
            <a:xfrm>
              <a:off x="6236828" y="2545470"/>
              <a:ext cx="279136" cy="279136"/>
              <a:chOff x="6915602" y="1431728"/>
              <a:chExt cx="301944" cy="301944"/>
            </a:xfrm>
          </p:grpSpPr>
          <p:sp>
            <p:nvSpPr>
              <p:cNvPr id="68" name="椭圆 65"/>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椭圆 66"/>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2" name="组合 9"/>
            <p:cNvGrpSpPr/>
            <p:nvPr/>
          </p:nvGrpSpPr>
          <p:grpSpPr>
            <a:xfrm>
              <a:off x="6236828" y="3787489"/>
              <a:ext cx="279136" cy="279136"/>
              <a:chOff x="6915602" y="1431728"/>
              <a:chExt cx="301944" cy="301944"/>
            </a:xfrm>
          </p:grpSpPr>
          <p:sp>
            <p:nvSpPr>
              <p:cNvPr id="66" name="椭圆 63"/>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 name="椭圆 64"/>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0"/>
            <p:cNvGrpSpPr/>
            <p:nvPr/>
          </p:nvGrpSpPr>
          <p:grpSpPr>
            <a:xfrm>
              <a:off x="3779520" y="1629602"/>
              <a:ext cx="3616960" cy="3561752"/>
              <a:chOff x="3779520" y="1629602"/>
              <a:chExt cx="3616960" cy="3561752"/>
            </a:xfrm>
          </p:grpSpPr>
          <p:cxnSp>
            <p:nvCxnSpPr>
              <p:cNvPr id="64" name="直接连接符 61"/>
              <p:cNvCxnSpPr/>
              <p:nvPr userDrawn="1"/>
            </p:nvCxnSpPr>
            <p:spPr>
              <a:xfrm>
                <a:off x="3779520" y="2394956"/>
                <a:ext cx="3616960" cy="1840976"/>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cxnSp>
            <p:nvCxnSpPr>
              <p:cNvPr id="65" name="直接连接符 62"/>
              <p:cNvCxnSpPr/>
              <p:nvPr userDrawn="1"/>
            </p:nvCxnSpPr>
            <p:spPr>
              <a:xfrm>
                <a:off x="4612292" y="1629602"/>
                <a:ext cx="2032348" cy="3561752"/>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grpSp>
        <p:grpSp>
          <p:nvGrpSpPr>
            <p:cNvPr id="14" name="组合 11"/>
            <p:cNvGrpSpPr/>
            <p:nvPr/>
          </p:nvGrpSpPr>
          <p:grpSpPr>
            <a:xfrm rot="16200000">
              <a:off x="3861896" y="1506940"/>
              <a:ext cx="3616960" cy="3561752"/>
              <a:chOff x="3779520" y="1629602"/>
              <a:chExt cx="3616960" cy="3561752"/>
            </a:xfrm>
          </p:grpSpPr>
          <p:cxnSp>
            <p:nvCxnSpPr>
              <p:cNvPr id="62" name="直接连接符 59"/>
              <p:cNvCxnSpPr/>
              <p:nvPr userDrawn="1"/>
            </p:nvCxnSpPr>
            <p:spPr>
              <a:xfrm>
                <a:off x="3779520" y="2394956"/>
                <a:ext cx="3616960" cy="1840976"/>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cxnSp>
            <p:nvCxnSpPr>
              <p:cNvPr id="63" name="直接连接符 60"/>
              <p:cNvCxnSpPr/>
              <p:nvPr userDrawn="1"/>
            </p:nvCxnSpPr>
            <p:spPr>
              <a:xfrm>
                <a:off x="4612292" y="1629602"/>
                <a:ext cx="2032348" cy="3561752"/>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grpSp>
        <p:grpSp>
          <p:nvGrpSpPr>
            <p:cNvPr id="15" name="组合 12"/>
            <p:cNvGrpSpPr/>
            <p:nvPr/>
          </p:nvGrpSpPr>
          <p:grpSpPr>
            <a:xfrm>
              <a:off x="6397877" y="1380037"/>
              <a:ext cx="2033471" cy="2033471"/>
              <a:chOff x="8272465" y="1479335"/>
              <a:chExt cx="1613197" cy="1613197"/>
            </a:xfrm>
          </p:grpSpPr>
          <p:grpSp>
            <p:nvGrpSpPr>
              <p:cNvPr id="39" name="组合 36"/>
              <p:cNvGrpSpPr/>
              <p:nvPr userDrawn="1"/>
            </p:nvGrpSpPr>
            <p:grpSpPr>
              <a:xfrm>
                <a:off x="8272465" y="1479335"/>
                <a:ext cx="1613197" cy="1613197"/>
                <a:chOff x="4458000" y="1715032"/>
                <a:chExt cx="3240000" cy="3240000"/>
              </a:xfrm>
            </p:grpSpPr>
            <p:sp>
              <p:nvSpPr>
                <p:cNvPr id="59" name="椭圆 56"/>
                <p:cNvSpPr/>
                <p:nvPr userDrawn="1"/>
              </p:nvSpPr>
              <p:spPr>
                <a:xfrm>
                  <a:off x="4530000" y="1787032"/>
                  <a:ext cx="3096000" cy="3096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椭圆 57"/>
                <p:cNvSpPr/>
                <p:nvPr userDrawn="1"/>
              </p:nvSpPr>
              <p:spPr>
                <a:xfrm>
                  <a:off x="4494000" y="1751032"/>
                  <a:ext cx="3168000" cy="3168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椭圆 58"/>
                <p:cNvSpPr/>
                <p:nvPr userDrawn="1"/>
              </p:nvSpPr>
              <p:spPr>
                <a:xfrm>
                  <a:off x="4458000" y="1715032"/>
                  <a:ext cx="3240000" cy="3240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0" name="组合 37"/>
              <p:cNvGrpSpPr/>
              <p:nvPr userDrawn="1"/>
            </p:nvGrpSpPr>
            <p:grpSpPr>
              <a:xfrm>
                <a:off x="8586067" y="1720236"/>
                <a:ext cx="985998" cy="1093816"/>
                <a:chOff x="8582069" y="1755978"/>
                <a:chExt cx="985998" cy="1093816"/>
              </a:xfrm>
            </p:grpSpPr>
            <p:grpSp>
              <p:nvGrpSpPr>
                <p:cNvPr id="41" name="组合 38"/>
                <p:cNvGrpSpPr/>
                <p:nvPr userDrawn="1"/>
              </p:nvGrpSpPr>
              <p:grpSpPr>
                <a:xfrm>
                  <a:off x="8998754" y="1755978"/>
                  <a:ext cx="192184" cy="192184"/>
                  <a:chOff x="8860143" y="2545060"/>
                  <a:chExt cx="139804" cy="139804"/>
                </a:xfrm>
              </p:grpSpPr>
              <p:sp>
                <p:nvSpPr>
                  <p:cNvPr id="57" name="椭圆 54"/>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椭圆 55"/>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2" name="组合 39"/>
                <p:cNvGrpSpPr/>
                <p:nvPr userDrawn="1"/>
              </p:nvGrpSpPr>
              <p:grpSpPr>
                <a:xfrm>
                  <a:off x="8582069" y="2049911"/>
                  <a:ext cx="192184" cy="192184"/>
                  <a:chOff x="8860143" y="2545060"/>
                  <a:chExt cx="139804" cy="139804"/>
                </a:xfrm>
              </p:grpSpPr>
              <p:sp>
                <p:nvSpPr>
                  <p:cNvPr id="55" name="椭圆 52"/>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 name="椭圆 53"/>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3" name="组合 40"/>
                <p:cNvGrpSpPr/>
                <p:nvPr userDrawn="1"/>
              </p:nvGrpSpPr>
              <p:grpSpPr>
                <a:xfrm>
                  <a:off x="8582069" y="2441991"/>
                  <a:ext cx="192184" cy="192184"/>
                  <a:chOff x="8860143" y="2545060"/>
                  <a:chExt cx="139804" cy="139804"/>
                </a:xfrm>
              </p:grpSpPr>
              <p:sp>
                <p:nvSpPr>
                  <p:cNvPr id="53" name="椭圆 50"/>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椭圆 51"/>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4" name="组合 41"/>
                <p:cNvGrpSpPr/>
                <p:nvPr userDrawn="1"/>
              </p:nvGrpSpPr>
              <p:grpSpPr>
                <a:xfrm>
                  <a:off x="9021276" y="2652765"/>
                  <a:ext cx="197029" cy="197029"/>
                  <a:chOff x="8858380" y="2543297"/>
                  <a:chExt cx="143329" cy="143329"/>
                </a:xfrm>
              </p:grpSpPr>
              <p:sp>
                <p:nvSpPr>
                  <p:cNvPr id="51" name="椭圆 48"/>
                  <p:cNvSpPr/>
                  <p:nvPr/>
                </p:nvSpPr>
                <p:spPr>
                  <a:xfrm>
                    <a:off x="8858380" y="2543297"/>
                    <a:ext cx="143329" cy="14332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椭圆 49"/>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5" name="组合 42"/>
                <p:cNvGrpSpPr/>
                <p:nvPr userDrawn="1"/>
              </p:nvGrpSpPr>
              <p:grpSpPr>
                <a:xfrm>
                  <a:off x="9375883" y="2049911"/>
                  <a:ext cx="192184" cy="192184"/>
                  <a:chOff x="8860143" y="2545060"/>
                  <a:chExt cx="139804" cy="139804"/>
                </a:xfrm>
              </p:grpSpPr>
              <p:sp>
                <p:nvSpPr>
                  <p:cNvPr id="49" name="椭圆 46"/>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椭圆 47"/>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6" name="组合 43"/>
                <p:cNvGrpSpPr/>
                <p:nvPr userDrawn="1"/>
              </p:nvGrpSpPr>
              <p:grpSpPr>
                <a:xfrm>
                  <a:off x="9375883" y="2414592"/>
                  <a:ext cx="192184" cy="192184"/>
                  <a:chOff x="8860143" y="2545060"/>
                  <a:chExt cx="139804" cy="139804"/>
                </a:xfrm>
              </p:grpSpPr>
              <p:sp>
                <p:nvSpPr>
                  <p:cNvPr id="47" name="椭圆 44"/>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椭圆 45"/>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grpSp>
          <p:nvGrpSpPr>
            <p:cNvPr id="16" name="组合 13"/>
            <p:cNvGrpSpPr/>
            <p:nvPr/>
          </p:nvGrpSpPr>
          <p:grpSpPr>
            <a:xfrm>
              <a:off x="3290189" y="1148987"/>
              <a:ext cx="1209969" cy="1209969"/>
              <a:chOff x="3290189" y="1148987"/>
              <a:chExt cx="1209969" cy="1209969"/>
            </a:xfrm>
          </p:grpSpPr>
          <p:grpSp>
            <p:nvGrpSpPr>
              <p:cNvPr id="17" name="组合 14"/>
              <p:cNvGrpSpPr/>
              <p:nvPr userDrawn="1"/>
            </p:nvGrpSpPr>
            <p:grpSpPr>
              <a:xfrm>
                <a:off x="3290189" y="1148987"/>
                <a:ext cx="1209969" cy="1209969"/>
                <a:chOff x="4458000" y="1715032"/>
                <a:chExt cx="3240000" cy="3240000"/>
              </a:xfrm>
            </p:grpSpPr>
            <p:sp>
              <p:nvSpPr>
                <p:cNvPr id="36" name="椭圆 33"/>
                <p:cNvSpPr/>
                <p:nvPr userDrawn="1"/>
              </p:nvSpPr>
              <p:spPr>
                <a:xfrm>
                  <a:off x="4530000" y="1787032"/>
                  <a:ext cx="3096000" cy="3096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4"/>
                <p:cNvSpPr/>
                <p:nvPr userDrawn="1"/>
              </p:nvSpPr>
              <p:spPr>
                <a:xfrm>
                  <a:off x="4494000" y="1751032"/>
                  <a:ext cx="3168000" cy="3168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椭圆 35"/>
                <p:cNvSpPr/>
                <p:nvPr userDrawn="1"/>
              </p:nvSpPr>
              <p:spPr>
                <a:xfrm>
                  <a:off x="4458000" y="1715032"/>
                  <a:ext cx="3240000" cy="3240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8" name="组合 15"/>
              <p:cNvGrpSpPr/>
              <p:nvPr userDrawn="1"/>
            </p:nvGrpSpPr>
            <p:grpSpPr>
              <a:xfrm>
                <a:off x="3838358" y="1330096"/>
                <a:ext cx="143299" cy="143299"/>
                <a:chOff x="8860553" y="2545471"/>
                <a:chExt cx="138982" cy="138982"/>
              </a:xfrm>
            </p:grpSpPr>
            <p:sp>
              <p:nvSpPr>
                <p:cNvPr id="34" name="椭圆 31"/>
                <p:cNvSpPr/>
                <p:nvPr/>
              </p:nvSpPr>
              <p:spPr>
                <a:xfrm>
                  <a:off x="8860553" y="2545471"/>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2"/>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6"/>
              <p:cNvGrpSpPr/>
              <p:nvPr userDrawn="1"/>
            </p:nvGrpSpPr>
            <p:grpSpPr>
              <a:xfrm>
                <a:off x="3525826" y="1550558"/>
                <a:ext cx="143299" cy="143299"/>
                <a:chOff x="8860553" y="2545470"/>
                <a:chExt cx="138982" cy="138982"/>
              </a:xfrm>
            </p:grpSpPr>
            <p:sp>
              <p:nvSpPr>
                <p:cNvPr id="32" name="椭圆 29"/>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0"/>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0" name="组合 17"/>
              <p:cNvGrpSpPr/>
              <p:nvPr userDrawn="1"/>
            </p:nvGrpSpPr>
            <p:grpSpPr>
              <a:xfrm>
                <a:off x="3525826" y="1844636"/>
                <a:ext cx="143299" cy="143299"/>
                <a:chOff x="8860553" y="2545470"/>
                <a:chExt cx="138982" cy="138982"/>
              </a:xfrm>
            </p:grpSpPr>
            <p:sp>
              <p:nvSpPr>
                <p:cNvPr id="30" name="椭圆 27"/>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椭圆 28"/>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1" name="组合 18"/>
              <p:cNvGrpSpPr/>
              <p:nvPr userDrawn="1"/>
            </p:nvGrpSpPr>
            <p:grpSpPr>
              <a:xfrm>
                <a:off x="3846365" y="2008020"/>
                <a:ext cx="143299" cy="143299"/>
                <a:chOff x="8850141" y="2548833"/>
                <a:chExt cx="138982" cy="138982"/>
              </a:xfrm>
            </p:grpSpPr>
            <p:sp>
              <p:nvSpPr>
                <p:cNvPr id="28" name="椭圆 25"/>
                <p:cNvSpPr/>
                <p:nvPr/>
              </p:nvSpPr>
              <p:spPr>
                <a:xfrm>
                  <a:off x="8850141" y="2548833"/>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椭圆 26"/>
                <p:cNvSpPr/>
                <p:nvPr/>
              </p:nvSpPr>
              <p:spPr>
                <a:xfrm rot="1905853">
                  <a:off x="8883632" y="2582324"/>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19"/>
              <p:cNvGrpSpPr/>
              <p:nvPr userDrawn="1"/>
            </p:nvGrpSpPr>
            <p:grpSpPr>
              <a:xfrm>
                <a:off x="4121221" y="1550558"/>
                <a:ext cx="143299" cy="143299"/>
                <a:chOff x="8860553" y="2545470"/>
                <a:chExt cx="138982" cy="138982"/>
              </a:xfrm>
            </p:grpSpPr>
            <p:sp>
              <p:nvSpPr>
                <p:cNvPr id="26" name="椭圆 23"/>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4"/>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3" name="组合 20"/>
              <p:cNvGrpSpPr/>
              <p:nvPr userDrawn="1"/>
            </p:nvGrpSpPr>
            <p:grpSpPr>
              <a:xfrm>
                <a:off x="4121221" y="1824085"/>
                <a:ext cx="143299" cy="143299"/>
                <a:chOff x="8860553" y="2545470"/>
                <a:chExt cx="138982" cy="138982"/>
              </a:xfrm>
            </p:grpSpPr>
            <p:sp>
              <p:nvSpPr>
                <p:cNvPr id="24" name="椭圆 21"/>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2"/>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sp>
        <p:nvSpPr>
          <p:cNvPr id="81" name="文本框 78"/>
          <p:cNvSpPr txBox="1"/>
          <p:nvPr/>
        </p:nvSpPr>
        <p:spPr>
          <a:xfrm>
            <a:off x="1786890" y="2877644"/>
            <a:ext cx="1415772" cy="830997"/>
          </a:xfrm>
          <a:prstGeom prst="rect">
            <a:avLst/>
          </a:prstGeom>
          <a:noFill/>
        </p:spPr>
        <p:txBody>
          <a:bodyPr wrap="none" rtlCol="0">
            <a:spAutoFit/>
          </a:bodyPr>
          <a:lstStyle/>
          <a:p>
            <a:r>
              <a:rPr lang="zh-CN" altLang="en-US" sz="4800" b="1" dirty="0">
                <a:latin typeface="微软雅黑" panose="020B0503020204020204" pitchFamily="34" charset="-122"/>
                <a:ea typeface="微软雅黑" panose="020B0503020204020204" pitchFamily="34" charset="-122"/>
              </a:rPr>
              <a:t>目录</a:t>
            </a:r>
          </a:p>
        </p:txBody>
      </p:sp>
      <p:sp>
        <p:nvSpPr>
          <p:cNvPr id="83" name="文本框 79"/>
          <p:cNvSpPr txBox="1"/>
          <p:nvPr/>
        </p:nvSpPr>
        <p:spPr>
          <a:xfrm>
            <a:off x="7075360" y="1337700"/>
            <a:ext cx="2728632"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1</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定义与实例</a:t>
            </a:r>
            <a:endParaRPr lang="zh-CN" altLang="en-US" sz="3200" dirty="0">
              <a:latin typeface="微软雅黑" panose="020B0503020204020204" pitchFamily="34" charset="-122"/>
              <a:ea typeface="微软雅黑" panose="020B0503020204020204" pitchFamily="34" charset="-122"/>
            </a:endParaRPr>
          </a:p>
        </p:txBody>
      </p:sp>
      <p:sp>
        <p:nvSpPr>
          <p:cNvPr id="84" name="文本框 80"/>
          <p:cNvSpPr txBox="1"/>
          <p:nvPr/>
        </p:nvSpPr>
        <p:spPr>
          <a:xfrm>
            <a:off x="7085520" y="2161144"/>
            <a:ext cx="3518912"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2</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基于梯度的学习</a:t>
            </a:r>
            <a:endParaRPr lang="zh-CN" altLang="en-US" sz="3200" dirty="0">
              <a:latin typeface="微软雅黑" panose="020B0503020204020204" pitchFamily="34" charset="-122"/>
              <a:ea typeface="微软雅黑" panose="020B0503020204020204" pitchFamily="34" charset="-122"/>
            </a:endParaRPr>
          </a:p>
        </p:txBody>
      </p:sp>
      <p:sp>
        <p:nvSpPr>
          <p:cNvPr id="85" name="文本框 81"/>
          <p:cNvSpPr txBox="1"/>
          <p:nvPr/>
        </p:nvSpPr>
        <p:spPr>
          <a:xfrm>
            <a:off x="7085520" y="2984588"/>
            <a:ext cx="2318263"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3</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隐藏单元</a:t>
            </a:r>
            <a:endParaRPr lang="zh-CN" altLang="en-US" sz="3200" dirty="0">
              <a:latin typeface="微软雅黑" panose="020B0503020204020204" pitchFamily="34" charset="-122"/>
              <a:ea typeface="微软雅黑" panose="020B0503020204020204" pitchFamily="34" charset="-122"/>
            </a:endParaRPr>
          </a:p>
        </p:txBody>
      </p:sp>
      <p:sp>
        <p:nvSpPr>
          <p:cNvPr id="86" name="文本框 82"/>
          <p:cNvSpPr txBox="1"/>
          <p:nvPr/>
        </p:nvSpPr>
        <p:spPr>
          <a:xfrm>
            <a:off x="7075360" y="3808032"/>
            <a:ext cx="2318263"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4</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架构设计</a:t>
            </a:r>
            <a:endParaRPr lang="zh-CN" altLang="en-US" sz="3200" dirty="0">
              <a:latin typeface="微软雅黑" panose="020B0503020204020204" pitchFamily="34" charset="-122"/>
              <a:ea typeface="微软雅黑" panose="020B0503020204020204" pitchFamily="34" charset="-122"/>
            </a:endParaRPr>
          </a:p>
        </p:txBody>
      </p:sp>
      <p:cxnSp>
        <p:nvCxnSpPr>
          <p:cNvPr id="87" name="直接连接符 84"/>
          <p:cNvCxnSpPr/>
          <p:nvPr/>
        </p:nvCxnSpPr>
        <p:spPr>
          <a:xfrm flipV="1">
            <a:off x="6793733" y="2845788"/>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88" name="直接连接符 85"/>
          <p:cNvCxnSpPr/>
          <p:nvPr/>
        </p:nvCxnSpPr>
        <p:spPr>
          <a:xfrm flipV="1">
            <a:off x="6793733" y="3677315"/>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89" name="直接连接符 86"/>
          <p:cNvCxnSpPr/>
          <p:nvPr/>
        </p:nvCxnSpPr>
        <p:spPr>
          <a:xfrm flipV="1">
            <a:off x="6793733" y="4508841"/>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100" name="直接连接符 84"/>
          <p:cNvCxnSpPr/>
          <p:nvPr/>
        </p:nvCxnSpPr>
        <p:spPr>
          <a:xfrm flipV="1">
            <a:off x="6793733" y="2014261"/>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101" name="直接连接符 84"/>
          <p:cNvCxnSpPr/>
          <p:nvPr/>
        </p:nvCxnSpPr>
        <p:spPr>
          <a:xfrm flipV="1">
            <a:off x="6793733" y="1182734"/>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sp>
        <p:nvSpPr>
          <p:cNvPr id="102" name="文本框 82"/>
          <p:cNvSpPr txBox="1"/>
          <p:nvPr/>
        </p:nvSpPr>
        <p:spPr>
          <a:xfrm>
            <a:off x="7077743" y="4646229"/>
            <a:ext cx="2318263"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5</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反向传播</a:t>
            </a:r>
            <a:endParaRPr lang="zh-CN" altLang="en-US" sz="3200" dirty="0">
              <a:latin typeface="微软雅黑" panose="020B0503020204020204" pitchFamily="34" charset="-122"/>
              <a:ea typeface="微软雅黑" panose="020B0503020204020204" pitchFamily="34" charset="-122"/>
            </a:endParaRPr>
          </a:p>
        </p:txBody>
      </p:sp>
      <p:cxnSp>
        <p:nvCxnSpPr>
          <p:cNvPr id="104" name="直接连接符 86"/>
          <p:cNvCxnSpPr/>
          <p:nvPr/>
        </p:nvCxnSpPr>
        <p:spPr>
          <a:xfrm flipV="1">
            <a:off x="6796116" y="5347038"/>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sp>
        <p:nvSpPr>
          <p:cNvPr id="106" name="文本框 82"/>
          <p:cNvSpPr txBox="1"/>
          <p:nvPr/>
        </p:nvSpPr>
        <p:spPr>
          <a:xfrm>
            <a:off x="7080122" y="5484434"/>
            <a:ext cx="2318263"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b="1" dirty="0">
                <a:latin typeface="微软雅黑" panose="020B0503020204020204" pitchFamily="34" charset="-122"/>
                <a:ea typeface="微软雅黑" panose="020B0503020204020204" pitchFamily="34" charset="-122"/>
              </a:rPr>
              <a:t>6</a:t>
            </a:r>
            <a:r>
              <a:rPr lang="en-US" altLang="zh-CN" sz="3200" b="1" dirty="0" smtClean="0">
                <a:latin typeface="微软雅黑" panose="020B0503020204020204" pitchFamily="34" charset="-122"/>
                <a:ea typeface="微软雅黑" panose="020B0503020204020204" pitchFamily="34" charset="-122"/>
              </a:rPr>
              <a:t>. </a:t>
            </a:r>
            <a:r>
              <a:rPr lang="zh-CN" altLang="en-US" sz="3200" b="1" dirty="0" smtClean="0">
                <a:latin typeface="微软雅黑" panose="020B0503020204020204" pitchFamily="34" charset="-122"/>
                <a:ea typeface="微软雅黑" panose="020B0503020204020204" pitchFamily="34" charset="-122"/>
              </a:rPr>
              <a:t>历史小记</a:t>
            </a:r>
            <a:endParaRPr lang="zh-CN" altLang="en-US" sz="3200" b="1" dirty="0">
              <a:latin typeface="微软雅黑" panose="020B0503020204020204" pitchFamily="34" charset="-122"/>
              <a:ea typeface="微软雅黑" panose="020B0503020204020204" pitchFamily="34" charset="-122"/>
            </a:endParaRPr>
          </a:p>
        </p:txBody>
      </p:sp>
      <p:cxnSp>
        <p:nvCxnSpPr>
          <p:cNvPr id="107" name="直接连接符 86"/>
          <p:cNvCxnSpPr/>
          <p:nvPr/>
        </p:nvCxnSpPr>
        <p:spPr>
          <a:xfrm flipV="1">
            <a:off x="6798495" y="6185243"/>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grpSp>
        <p:nvGrpSpPr>
          <p:cNvPr id="2" name="Group 1"/>
          <p:cNvGrpSpPr/>
          <p:nvPr/>
        </p:nvGrpSpPr>
        <p:grpSpPr>
          <a:xfrm>
            <a:off x="5804890" y="5169197"/>
            <a:ext cx="6192000" cy="1328776"/>
            <a:chOff x="5804890" y="990567"/>
            <a:chExt cx="6192000" cy="1328776"/>
          </a:xfrm>
        </p:grpSpPr>
        <p:grpSp>
          <p:nvGrpSpPr>
            <p:cNvPr id="103" name="Group 102"/>
            <p:cNvGrpSpPr/>
            <p:nvPr/>
          </p:nvGrpSpPr>
          <p:grpSpPr>
            <a:xfrm>
              <a:off x="5804890" y="990567"/>
              <a:ext cx="6192000" cy="1328776"/>
              <a:chOff x="5804890" y="999803"/>
              <a:chExt cx="6192000" cy="1328776"/>
            </a:xfrm>
          </p:grpSpPr>
          <p:cxnSp>
            <p:nvCxnSpPr>
              <p:cNvPr id="93" name="直接连接符 92"/>
              <p:cNvCxnSpPr/>
              <p:nvPr/>
            </p:nvCxnSpPr>
            <p:spPr>
              <a:xfrm flipV="1">
                <a:off x="6060979" y="999803"/>
                <a:ext cx="0" cy="1328776"/>
              </a:xfrm>
              <a:prstGeom prst="line">
                <a:avLst/>
              </a:prstGeom>
              <a:ln>
                <a:tailEnd type="none" w="sm" len="sm"/>
              </a:ln>
            </p:spPr>
            <p:style>
              <a:lnRef idx="2">
                <a:schemeClr val="dk1"/>
              </a:lnRef>
              <a:fillRef idx="1">
                <a:schemeClr val="lt1"/>
              </a:fillRef>
              <a:effectRef idx="0">
                <a:schemeClr val="dk1"/>
              </a:effectRef>
              <a:fontRef idx="minor">
                <a:schemeClr val="dk1"/>
              </a:fontRef>
            </p:style>
          </p:cxnSp>
          <p:grpSp>
            <p:nvGrpSpPr>
              <p:cNvPr id="97" name="Group 96"/>
              <p:cNvGrpSpPr/>
              <p:nvPr/>
            </p:nvGrpSpPr>
            <p:grpSpPr>
              <a:xfrm>
                <a:off x="5804890" y="1192437"/>
                <a:ext cx="6192000" cy="849048"/>
                <a:chOff x="5804890" y="1523595"/>
                <a:chExt cx="6192000" cy="849048"/>
              </a:xfrm>
            </p:grpSpPr>
            <p:cxnSp>
              <p:nvCxnSpPr>
                <p:cNvPr id="91" name="直接连接符 90"/>
                <p:cNvCxnSpPr/>
                <p:nvPr/>
              </p:nvCxnSpPr>
              <p:spPr>
                <a:xfrm flipV="1">
                  <a:off x="5804890" y="1523595"/>
                  <a:ext cx="6192000" cy="17755"/>
                </a:xfrm>
                <a:prstGeom prst="line">
                  <a:avLst/>
                </a:prstGeom>
                <a:ln>
                  <a:tailEnd type="none" w="sm" len="sm"/>
                </a:ln>
              </p:spPr>
              <p:style>
                <a:lnRef idx="2">
                  <a:schemeClr val="dk1"/>
                </a:lnRef>
                <a:fillRef idx="1">
                  <a:schemeClr val="lt1"/>
                </a:fillRef>
                <a:effectRef idx="0">
                  <a:schemeClr val="dk1"/>
                </a:effectRef>
                <a:fontRef idx="minor">
                  <a:schemeClr val="dk1"/>
                </a:fontRef>
              </p:style>
            </p:cxnSp>
            <p:cxnSp>
              <p:nvCxnSpPr>
                <p:cNvPr id="92" name="直接连接符 91"/>
                <p:cNvCxnSpPr/>
                <p:nvPr/>
              </p:nvCxnSpPr>
              <p:spPr>
                <a:xfrm flipV="1">
                  <a:off x="5804890" y="2354888"/>
                  <a:ext cx="6192000" cy="17755"/>
                </a:xfrm>
                <a:prstGeom prst="line">
                  <a:avLst/>
                </a:prstGeom>
                <a:ln>
                  <a:tailEnd type="none" w="sm" len="sm"/>
                </a:ln>
              </p:spPr>
              <p:style>
                <a:lnRef idx="2">
                  <a:schemeClr val="dk1"/>
                </a:lnRef>
                <a:fillRef idx="1">
                  <a:schemeClr val="lt1"/>
                </a:fillRef>
                <a:effectRef idx="0">
                  <a:schemeClr val="dk1"/>
                </a:effectRef>
                <a:fontRef idx="minor">
                  <a:schemeClr val="dk1"/>
                </a:fontRef>
              </p:style>
            </p:cxnSp>
            <p:sp>
              <p:nvSpPr>
                <p:cNvPr id="94" name="等腰三角形 94"/>
                <p:cNvSpPr/>
                <p:nvPr/>
              </p:nvSpPr>
              <p:spPr>
                <a:xfrm rot="5400000">
                  <a:off x="6326206" y="1749614"/>
                  <a:ext cx="408297" cy="351980"/>
                </a:xfrm>
                <a:prstGeom prst="triangl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5" name="椭圆 95"/>
                <p:cNvSpPr/>
                <p:nvPr/>
              </p:nvSpPr>
              <p:spPr>
                <a:xfrm>
                  <a:off x="6793733" y="1903521"/>
                  <a:ext cx="64683" cy="6468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useBgFill="1">
              <p:nvSpPr>
                <p:cNvPr id="96" name="等腰三角形 97"/>
                <p:cNvSpPr/>
                <p:nvPr/>
              </p:nvSpPr>
              <p:spPr>
                <a:xfrm rot="5400000">
                  <a:off x="6255146" y="1761680"/>
                  <a:ext cx="366724" cy="316141"/>
                </a:xfrm>
                <a:prstGeom prst="triangl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sp>
          <p:nvSpPr>
            <p:cNvPr id="109" name="矩形 96"/>
            <p:cNvSpPr/>
            <p:nvPr/>
          </p:nvSpPr>
          <p:spPr>
            <a:xfrm>
              <a:off x="6967734" y="1282187"/>
              <a:ext cx="4086781" cy="664726"/>
            </a:xfrm>
            <a:prstGeom prst="rect">
              <a:avLst/>
            </a:prstGeom>
            <a:blipFill dpi="0" rotWithShape="0">
              <a:blip r:embed="rId2">
                <a:alphaModFix amt="25000"/>
                <a:duotone>
                  <a:schemeClr val="bg2">
                    <a:shade val="45000"/>
                    <a:satMod val="135000"/>
                  </a:schemeClr>
                  <a:prstClr val="white"/>
                </a:duotone>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744531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历史小计</a:t>
            </a:r>
            <a:endParaRPr lang="zh-CN" altLang="en-US" dirty="0"/>
          </a:p>
        </p:txBody>
      </p:sp>
      <p:sp>
        <p:nvSpPr>
          <p:cNvPr id="3" name="内容占位符 2"/>
          <p:cNvSpPr>
            <a:spLocks noGrp="1"/>
          </p:cNvSpPr>
          <p:nvPr>
            <p:ph idx="1"/>
          </p:nvPr>
        </p:nvSpPr>
        <p:spPr/>
        <p:txBody>
          <a:bodyPr/>
          <a:lstStyle/>
          <a:p>
            <a:r>
              <a:rPr lang="en-US" altLang="zh-CN" dirty="0" smtClean="0"/>
              <a:t>17</a:t>
            </a:r>
            <a:r>
              <a:rPr lang="zh-CN" altLang="en-US" dirty="0" smtClean="0"/>
              <a:t>世纪发明链式法则</a:t>
            </a:r>
            <a:endParaRPr lang="en-US" altLang="zh-CN" dirty="0" smtClean="0"/>
          </a:p>
          <a:p>
            <a:r>
              <a:rPr lang="en-US" altLang="zh-CN" dirty="0"/>
              <a:t>19</a:t>
            </a:r>
            <a:r>
              <a:rPr lang="zh-CN" altLang="en-US" dirty="0" smtClean="0"/>
              <a:t>世纪梯度下降被引入</a:t>
            </a:r>
            <a:r>
              <a:rPr lang="zh-CN" altLang="en-US" dirty="0"/>
              <a:t>求解</a:t>
            </a:r>
            <a:r>
              <a:rPr lang="zh-CN" altLang="en-US" dirty="0" smtClean="0"/>
              <a:t>优化问题</a:t>
            </a:r>
            <a:endParaRPr lang="en-US" altLang="zh-CN" dirty="0" smtClean="0"/>
          </a:p>
          <a:p>
            <a:r>
              <a:rPr lang="en-US" altLang="zh-CN" dirty="0" smtClean="0"/>
              <a:t>20</a:t>
            </a:r>
            <a:r>
              <a:rPr lang="zh-CN" altLang="en-US" dirty="0" smtClean="0"/>
              <a:t>世纪</a:t>
            </a:r>
            <a:r>
              <a:rPr lang="en-US" altLang="zh-CN" dirty="0" smtClean="0"/>
              <a:t>40</a:t>
            </a:r>
            <a:r>
              <a:rPr lang="zh-CN" altLang="en-US" dirty="0" smtClean="0"/>
              <a:t>年代神经网络寒冬</a:t>
            </a:r>
            <a:endParaRPr lang="en-US" altLang="zh-CN" dirty="0" smtClean="0"/>
          </a:p>
          <a:p>
            <a:r>
              <a:rPr lang="en-US" altLang="zh-CN" dirty="0"/>
              <a:t>20 </a:t>
            </a:r>
            <a:r>
              <a:rPr lang="zh-CN" altLang="en-US" dirty="0"/>
              <a:t>世纪</a:t>
            </a:r>
            <a:r>
              <a:rPr lang="en-US" altLang="zh-CN" dirty="0"/>
              <a:t>60 </a:t>
            </a:r>
            <a:r>
              <a:rPr lang="en-US" altLang="zh-CN" dirty="0" smtClean="0"/>
              <a:t>-70 </a:t>
            </a:r>
            <a:r>
              <a:rPr lang="zh-CN" altLang="en-US" dirty="0" smtClean="0"/>
              <a:t>年代</a:t>
            </a:r>
            <a:r>
              <a:rPr lang="zh-CN" altLang="en-US" dirty="0"/>
              <a:t>应用</a:t>
            </a:r>
            <a:r>
              <a:rPr lang="zh-CN" altLang="en-US" dirty="0" smtClean="0"/>
              <a:t>基于动态规划</a:t>
            </a:r>
            <a:r>
              <a:rPr lang="zh-CN" altLang="en-US" dirty="0"/>
              <a:t>的</a:t>
            </a:r>
            <a:r>
              <a:rPr lang="zh-CN" altLang="en-US" dirty="0" smtClean="0"/>
              <a:t>链式法则在控制论</a:t>
            </a:r>
            <a:endParaRPr lang="en-US" altLang="zh-CN" dirty="0" smtClean="0"/>
          </a:p>
          <a:p>
            <a:r>
              <a:rPr lang="en-US" altLang="zh-CN" dirty="0" smtClean="0"/>
              <a:t>1981</a:t>
            </a:r>
            <a:r>
              <a:rPr lang="zh-CN" altLang="en-US" dirty="0"/>
              <a:t>年</a:t>
            </a:r>
            <a:r>
              <a:rPr lang="en-US" altLang="zh-CN" dirty="0" smtClean="0"/>
              <a:t> </a:t>
            </a:r>
            <a:r>
              <a:rPr lang="zh-CN" altLang="en-US" dirty="0"/>
              <a:t>提出应用</a:t>
            </a:r>
            <a:r>
              <a:rPr lang="zh-CN" altLang="en-US" dirty="0" smtClean="0"/>
              <a:t>这些</a:t>
            </a:r>
            <a:r>
              <a:rPr lang="zh-CN" altLang="en-US" dirty="0"/>
              <a:t>技术来训练</a:t>
            </a:r>
            <a:r>
              <a:rPr lang="zh-CN" altLang="en-US" dirty="0" smtClean="0"/>
              <a:t>人工神经网络</a:t>
            </a:r>
            <a:endParaRPr lang="en-US" altLang="zh-CN" dirty="0" smtClean="0"/>
          </a:p>
          <a:p>
            <a:r>
              <a:rPr lang="en-US" altLang="zh-CN" dirty="0" smtClean="0"/>
              <a:t>1986</a:t>
            </a:r>
            <a:r>
              <a:rPr lang="zh-CN" altLang="en-US" dirty="0" smtClean="0"/>
              <a:t>年</a:t>
            </a:r>
            <a:r>
              <a:rPr lang="en-US" altLang="zh-CN" dirty="0" smtClean="0"/>
              <a:t>BP</a:t>
            </a:r>
            <a:r>
              <a:rPr lang="zh-CN" altLang="en-US" dirty="0" smtClean="0"/>
              <a:t>算法被发明，在实践中发展</a:t>
            </a:r>
            <a:endParaRPr lang="en-US" altLang="zh-CN" dirty="0" smtClean="0"/>
          </a:p>
          <a:p>
            <a:r>
              <a:rPr lang="en-US" altLang="zh-CN" dirty="0" smtClean="0"/>
              <a:t>20 </a:t>
            </a:r>
            <a:r>
              <a:rPr lang="zh-CN" altLang="en-US" dirty="0"/>
              <a:t>世纪</a:t>
            </a:r>
            <a:r>
              <a:rPr lang="en-US" altLang="zh-CN" dirty="0"/>
              <a:t>90 </a:t>
            </a:r>
            <a:r>
              <a:rPr lang="zh-CN" altLang="en-US" dirty="0"/>
              <a:t>年代</a:t>
            </a:r>
            <a:r>
              <a:rPr lang="zh-CN" altLang="en-US" dirty="0" smtClean="0"/>
              <a:t>初</a:t>
            </a:r>
            <a:r>
              <a:rPr lang="zh-CN" altLang="en-US" dirty="0"/>
              <a:t>神经网络研究</a:t>
            </a:r>
            <a:r>
              <a:rPr lang="zh-CN" altLang="en-US" dirty="0" smtClean="0"/>
              <a:t>高峰</a:t>
            </a:r>
            <a:r>
              <a:rPr lang="zh-CN" altLang="en-US" dirty="0"/>
              <a:t>。</a:t>
            </a:r>
          </a:p>
        </p:txBody>
      </p:sp>
      <p:sp>
        <p:nvSpPr>
          <p:cNvPr id="4" name="灯片编号占位符 3"/>
          <p:cNvSpPr>
            <a:spLocks noGrp="1"/>
          </p:cNvSpPr>
          <p:nvPr>
            <p:ph type="sldNum" sz="quarter" idx="12"/>
          </p:nvPr>
        </p:nvSpPr>
        <p:spPr/>
        <p:txBody>
          <a:bodyPr/>
          <a:lstStyle/>
          <a:p>
            <a:fld id="{E4FB8F30-D5FE-4CCB-ABB5-7A44322B684D}" type="slidenum">
              <a:rPr lang="zh-CN" altLang="en-US" smtClean="0"/>
              <a:t>47</a:t>
            </a:fld>
            <a:endParaRPr lang="zh-CN" altLang="en-US"/>
          </a:p>
        </p:txBody>
      </p:sp>
    </p:spTree>
    <p:extLst>
      <p:ext uri="{BB962C8B-B14F-4D97-AF65-F5344CB8AC3E}">
        <p14:creationId xmlns:p14="http://schemas.microsoft.com/office/powerpoint/2010/main" val="39758864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历史小计</a:t>
            </a:r>
          </a:p>
        </p:txBody>
      </p:sp>
      <p:sp>
        <p:nvSpPr>
          <p:cNvPr id="3" name="内容占位符 2"/>
          <p:cNvSpPr>
            <a:spLocks noGrp="1"/>
          </p:cNvSpPr>
          <p:nvPr>
            <p:ph idx="1"/>
          </p:nvPr>
        </p:nvSpPr>
        <p:spPr/>
        <p:txBody>
          <a:bodyPr/>
          <a:lstStyle/>
          <a:p>
            <a:r>
              <a:rPr lang="en-US" altLang="zh-CN" dirty="0" smtClean="0"/>
              <a:t>1986 </a:t>
            </a:r>
            <a:r>
              <a:rPr lang="zh-CN" altLang="en-US" dirty="0"/>
              <a:t>年至</a:t>
            </a:r>
            <a:r>
              <a:rPr lang="en-US" altLang="zh-CN" dirty="0"/>
              <a:t>2015 </a:t>
            </a:r>
            <a:r>
              <a:rPr lang="zh-CN" altLang="en-US" dirty="0"/>
              <a:t>年神经网络性能的</a:t>
            </a:r>
            <a:r>
              <a:rPr lang="zh-CN" altLang="en-US" dirty="0" smtClean="0"/>
              <a:t>大部分</a:t>
            </a:r>
            <a:r>
              <a:rPr lang="zh-CN" altLang="en-US" dirty="0"/>
              <a:t>改进可归因于两个因素</a:t>
            </a:r>
            <a:r>
              <a:rPr lang="zh-CN" altLang="en-US" dirty="0" smtClean="0"/>
              <a:t>。</a:t>
            </a:r>
            <a:endParaRPr lang="en-US" altLang="zh-CN" dirty="0" smtClean="0"/>
          </a:p>
          <a:p>
            <a:r>
              <a:rPr lang="zh-CN" altLang="en-US" dirty="0" smtClean="0"/>
              <a:t>较大</a:t>
            </a:r>
            <a:r>
              <a:rPr lang="zh-CN" altLang="en-US" dirty="0"/>
              <a:t>的数据集减少了统计泛化对神经网络的</a:t>
            </a:r>
            <a:r>
              <a:rPr lang="zh-CN" altLang="en-US" dirty="0" smtClean="0"/>
              <a:t>挑战</a:t>
            </a:r>
            <a:r>
              <a:rPr lang="zh-CN" altLang="en-US" dirty="0"/>
              <a:t>的程度</a:t>
            </a:r>
            <a:r>
              <a:rPr lang="zh-CN" altLang="en-US" dirty="0" smtClean="0"/>
              <a:t>。</a:t>
            </a:r>
            <a:endParaRPr lang="en-US" altLang="zh-CN" dirty="0" smtClean="0"/>
          </a:p>
          <a:p>
            <a:r>
              <a:rPr lang="zh-CN" altLang="en-US" dirty="0" smtClean="0"/>
              <a:t>神经网络</a:t>
            </a:r>
            <a:r>
              <a:rPr lang="zh-CN" altLang="en-US" dirty="0"/>
              <a:t>由于更强大的计算机和更好的软件基础设施已经变得</a:t>
            </a:r>
            <a:r>
              <a:rPr lang="zh-CN" altLang="en-US" dirty="0" smtClean="0"/>
              <a:t>更大。</a:t>
            </a:r>
            <a:endParaRPr lang="en-US" altLang="zh-CN" dirty="0" smtClean="0"/>
          </a:p>
          <a:p>
            <a:r>
              <a:rPr lang="zh-CN" altLang="en-US" dirty="0" smtClean="0"/>
              <a:t>少量</a:t>
            </a:r>
            <a:r>
              <a:rPr lang="zh-CN" altLang="en-US" dirty="0"/>
              <a:t>算法上的变化也显著改善了神经网络的</a:t>
            </a:r>
            <a:r>
              <a:rPr lang="zh-CN" altLang="en-US" dirty="0" smtClean="0"/>
              <a:t>性能</a:t>
            </a:r>
            <a:endParaRPr lang="en-US" altLang="zh-CN" dirty="0" smtClean="0"/>
          </a:p>
          <a:p>
            <a:pPr lvl="1"/>
            <a:r>
              <a:rPr lang="zh-CN" altLang="en-US" dirty="0"/>
              <a:t>用交叉熵族损失函数替代均方误差</a:t>
            </a:r>
            <a:r>
              <a:rPr lang="zh-CN" altLang="en-US" dirty="0" smtClean="0"/>
              <a:t>损失函数</a:t>
            </a:r>
            <a:endParaRPr lang="en-US" altLang="zh-CN" dirty="0" smtClean="0"/>
          </a:p>
          <a:p>
            <a:pPr lvl="1"/>
            <a:r>
              <a:rPr lang="zh-CN" altLang="en-US" dirty="0"/>
              <a:t>使用分段线性隐藏单元</a:t>
            </a:r>
            <a:r>
              <a:rPr lang="zh-CN" altLang="en-US" dirty="0" smtClean="0"/>
              <a:t>来替代</a:t>
            </a:r>
            <a:r>
              <a:rPr lang="en-US" altLang="zh-CN" dirty="0"/>
              <a:t>sigmoid </a:t>
            </a:r>
            <a:r>
              <a:rPr lang="zh-CN" altLang="en-US" dirty="0"/>
              <a:t>隐藏单元</a:t>
            </a:r>
          </a:p>
        </p:txBody>
      </p:sp>
      <p:sp>
        <p:nvSpPr>
          <p:cNvPr id="4" name="灯片编号占位符 3"/>
          <p:cNvSpPr>
            <a:spLocks noGrp="1"/>
          </p:cNvSpPr>
          <p:nvPr>
            <p:ph type="sldNum" sz="quarter" idx="12"/>
          </p:nvPr>
        </p:nvSpPr>
        <p:spPr/>
        <p:txBody>
          <a:bodyPr/>
          <a:lstStyle/>
          <a:p>
            <a:fld id="{E4FB8F30-D5FE-4CCB-ABB5-7A44322B684D}" type="slidenum">
              <a:rPr lang="zh-CN" altLang="en-US" smtClean="0"/>
              <a:t>48</a:t>
            </a:fld>
            <a:endParaRPr lang="zh-CN" altLang="en-US"/>
          </a:p>
        </p:txBody>
      </p:sp>
    </p:spTree>
    <p:extLst>
      <p:ext uri="{BB962C8B-B14F-4D97-AF65-F5344CB8AC3E}">
        <p14:creationId xmlns:p14="http://schemas.microsoft.com/office/powerpoint/2010/main" val="11178287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深度前馈网络</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线性模型的缺点：无法理解任何两个输入变量之间的相互作用</a:t>
                </a:r>
              </a:p>
              <a:p>
                <a:r>
                  <a:rPr lang="zh-CN" altLang="en-US" dirty="0"/>
                  <a:t>为了扩展线性模型来表示 </a:t>
                </a:r>
                <a14:m>
                  <m:oMath xmlns:m="http://schemas.openxmlformats.org/officeDocument/2006/math">
                    <m:r>
                      <a:rPr lang="en-US" altLang="zh-CN" i="1" dirty="0">
                        <a:latin typeface="Cambria Math" panose="02040503050406030204" pitchFamily="18" charset="0"/>
                      </a:rPr>
                      <m:t>𝑥</m:t>
                    </m:r>
                  </m:oMath>
                </a14:m>
                <a:r>
                  <a:rPr lang="en-US" altLang="zh-CN" dirty="0"/>
                  <a:t> </a:t>
                </a:r>
                <a:r>
                  <a:rPr lang="zh-CN" altLang="en-US" dirty="0"/>
                  <a:t>的非线性函数，我们可以不把线性模型用于 </a:t>
                </a:r>
                <a14:m>
                  <m:oMath xmlns:m="http://schemas.openxmlformats.org/officeDocument/2006/math">
                    <m:r>
                      <a:rPr lang="en-US" altLang="zh-CN" i="1" dirty="0">
                        <a:latin typeface="Cambria Math" panose="02040503050406030204" pitchFamily="18" charset="0"/>
                      </a:rPr>
                      <m:t>𝑥</m:t>
                    </m:r>
                    <m:r>
                      <a:rPr lang="en-US" altLang="zh-CN" i="1" dirty="0">
                        <a:latin typeface="Cambria Math" panose="02040503050406030204" pitchFamily="18" charset="0"/>
                      </a:rPr>
                      <m:t> </m:t>
                    </m:r>
                  </m:oMath>
                </a14:m>
                <a:r>
                  <a:rPr lang="zh-CN" altLang="en-US" dirty="0"/>
                  <a:t>本身，而是用在一个非线性变换后的输入 </a:t>
                </a:r>
                <a14:m>
                  <m:oMath xmlns:m="http://schemas.openxmlformats.org/officeDocument/2006/math">
                    <m:r>
                      <a:rPr lang="en-US" altLang="zh-CN" i="1" dirty="0">
                        <a:latin typeface="Cambria Math" panose="02040503050406030204" pitchFamily="18" charset="0"/>
                      </a:rPr>
                      <m:t>𝜙</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 </m:t>
                    </m:r>
                  </m:oMath>
                </a14:m>
                <a:r>
                  <a:rPr lang="zh-CN" altLang="en-US" dirty="0"/>
                  <a:t>上。</a:t>
                </a:r>
                <a:endParaRPr lang="en-US" altLang="zh-CN" dirty="0"/>
              </a:p>
              <a:p>
                <a14:m>
                  <m:oMath xmlns:m="http://schemas.openxmlformats.org/officeDocument/2006/math">
                    <m:r>
                      <a:rPr lang="en-US" altLang="zh-CN" i="1" dirty="0">
                        <a:latin typeface="Cambria Math" panose="02040503050406030204" pitchFamily="18" charset="0"/>
                      </a:rPr>
                      <m:t>𝜙</m:t>
                    </m:r>
                  </m:oMath>
                </a14:m>
                <a:r>
                  <a:rPr lang="zh-CN" altLang="en-US" dirty="0"/>
                  <a:t>的选择方式：</a:t>
                </a:r>
                <a:endParaRPr lang="en-US" altLang="zh-CN" dirty="0"/>
              </a:p>
              <a:p>
                <a:pPr lvl="1"/>
                <a:r>
                  <a:rPr lang="zh-CN" altLang="en-US" dirty="0"/>
                  <a:t>通用的 </a:t>
                </a:r>
                <a14:m>
                  <m:oMath xmlns:m="http://schemas.openxmlformats.org/officeDocument/2006/math">
                    <m:r>
                      <a:rPr lang="en-US" altLang="zh-CN" i="1" dirty="0">
                        <a:latin typeface="Cambria Math" panose="02040503050406030204" pitchFamily="18" charset="0"/>
                      </a:rPr>
                      <m:t>𝜙</m:t>
                    </m:r>
                    <m:r>
                      <a:rPr lang="en-US" altLang="zh-CN" i="1" dirty="0">
                        <a:latin typeface="Cambria Math" panose="02040503050406030204" pitchFamily="18" charset="0"/>
                      </a:rPr>
                      <m:t> </m:t>
                    </m:r>
                  </m:oMath>
                </a14:m>
                <a:r>
                  <a:rPr lang="zh-CN" altLang="en-US" dirty="0"/>
                  <a:t>，例如无限维的</a:t>
                </a:r>
                <a14:m>
                  <m:oMath xmlns:m="http://schemas.openxmlformats.org/officeDocument/2006/math">
                    <m:r>
                      <a:rPr lang="en-US" altLang="zh-CN" i="1" dirty="0">
                        <a:latin typeface="Cambria Math" panose="02040503050406030204" pitchFamily="18" charset="0"/>
                      </a:rPr>
                      <m:t>𝜙</m:t>
                    </m:r>
                    <m:r>
                      <a:rPr lang="en-US" altLang="zh-CN" i="1" dirty="0">
                        <a:latin typeface="Cambria Math" panose="02040503050406030204" pitchFamily="18" charset="0"/>
                      </a:rPr>
                      <m:t> </m:t>
                    </m:r>
                  </m:oMath>
                </a14:m>
                <a:r>
                  <a:rPr lang="zh-CN" altLang="en-US" dirty="0"/>
                  <a:t>，它隐含地用在基于 </a:t>
                </a:r>
                <a:r>
                  <a:rPr lang="en-US" altLang="zh-CN" dirty="0"/>
                  <a:t>RBF </a:t>
                </a:r>
                <a:r>
                  <a:rPr lang="zh-CN" altLang="en-US" dirty="0"/>
                  <a:t>核的核机器上</a:t>
                </a:r>
                <a:endParaRPr lang="en-US" altLang="zh-CN" dirty="0"/>
              </a:p>
              <a:p>
                <a:pPr lvl="1"/>
                <a:r>
                  <a:rPr lang="zh-CN" altLang="en-US" dirty="0"/>
                  <a:t>手动设计</a:t>
                </a:r>
                <a14:m>
                  <m:oMath xmlns:m="http://schemas.openxmlformats.org/officeDocument/2006/math">
                    <m:r>
                      <a:rPr lang="en-US" altLang="zh-CN" i="1" dirty="0">
                        <a:latin typeface="Cambria Math" panose="02040503050406030204" pitchFamily="18" charset="0"/>
                      </a:rPr>
                      <m:t>𝜙</m:t>
                    </m:r>
                    <m:r>
                      <a:rPr lang="en-US" altLang="zh-CN" i="1" dirty="0">
                        <a:latin typeface="Cambria Math" panose="02040503050406030204" pitchFamily="18" charset="0"/>
                      </a:rPr>
                      <m:t> </m:t>
                    </m:r>
                  </m:oMath>
                </a14:m>
                <a:endParaRPr lang="en-US" altLang="zh-CN" dirty="0"/>
              </a:p>
              <a:p>
                <a:pPr lvl="1"/>
                <a:r>
                  <a:rPr lang="zh-CN" altLang="en-US" dirty="0"/>
                  <a:t>深度学习的策略是去学习 </a:t>
                </a:r>
                <a14:m>
                  <m:oMath xmlns:m="http://schemas.openxmlformats.org/officeDocument/2006/math">
                    <m:r>
                      <a:rPr lang="en-US" altLang="zh-CN" i="1" dirty="0">
                        <a:latin typeface="Cambria Math" panose="02040503050406030204" pitchFamily="18" charset="0"/>
                      </a:rPr>
                      <m:t>𝜙</m:t>
                    </m:r>
                  </m:oMath>
                </a14:m>
                <a:r>
                  <a:rPr lang="zh-CN" altLang="en-US" dirty="0"/>
                  <a:t>：</a:t>
                </a:r>
                <a14:m>
                  <m:oMath xmlns:m="http://schemas.openxmlformats.org/officeDocument/2006/math">
                    <m:r>
                      <a:rPr lang="en-US" altLang="zh-CN" i="1" dirty="0">
                        <a:latin typeface="Cambria Math" panose="02040503050406030204" pitchFamily="18" charset="0"/>
                      </a:rPr>
                      <m:t>𝑦</m:t>
                    </m:r>
                    <m:r>
                      <a:rPr lang="en-US" altLang="zh-CN" i="1" dirty="0">
                        <a:latin typeface="Cambria Math" panose="02040503050406030204" pitchFamily="18" charset="0"/>
                      </a:rPr>
                      <m:t>=</m:t>
                    </m:r>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𝜃</m:t>
                        </m:r>
                        <m:r>
                          <a:rPr lang="en-US" altLang="zh-CN" i="1" dirty="0">
                            <a:latin typeface="Cambria Math" panose="02040503050406030204" pitchFamily="18" charset="0"/>
                          </a:rPr>
                          <m:t>,</m:t>
                        </m:r>
                        <m:r>
                          <a:rPr lang="en-US" altLang="zh-CN" i="1" dirty="0">
                            <a:latin typeface="Cambria Math" panose="02040503050406030204" pitchFamily="18" charset="0"/>
                          </a:rPr>
                          <m:t>𝑤</m:t>
                        </m:r>
                      </m:e>
                    </m:d>
                    <m:r>
                      <a:rPr lang="en-US" altLang="zh-CN" i="1" dirty="0">
                        <a:latin typeface="Cambria Math" panose="02040503050406030204" pitchFamily="18" charset="0"/>
                      </a:rPr>
                      <m:t>=</m:t>
                    </m:r>
                    <m:r>
                      <a:rPr lang="en-US" altLang="zh-CN" i="1" dirty="0">
                        <a:latin typeface="Cambria Math" panose="02040503050406030204" pitchFamily="18" charset="0"/>
                      </a:rPr>
                      <m:t>𝜙</m:t>
                    </m:r>
                    <m:sSup>
                      <m:sSupPr>
                        <m:ctrlPr>
                          <a:rPr lang="en-US" altLang="zh-CN" i="1" dirty="0">
                            <a:latin typeface="Cambria Math" panose="02040503050406030204" pitchFamily="18" charset="0"/>
                          </a:rPr>
                        </m:ctrlPr>
                      </m:sSupPr>
                      <m:e>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𝜃</m:t>
                            </m:r>
                          </m:e>
                        </m:d>
                      </m:e>
                      <m:sup>
                        <m:r>
                          <a:rPr lang="en-US" altLang="zh-CN" i="1" dirty="0">
                            <a:latin typeface="Cambria Math" panose="02040503050406030204" pitchFamily="18" charset="0"/>
                          </a:rPr>
                          <m:t>𝑇</m:t>
                        </m:r>
                      </m:sup>
                    </m:sSup>
                    <m:r>
                      <a:rPr lang="en-US" altLang="zh-CN" i="1" dirty="0">
                        <a:latin typeface="Cambria Math" panose="02040503050406030204" pitchFamily="18" charset="0"/>
                      </a:rPr>
                      <m:t>𝑤</m:t>
                    </m:r>
                  </m:oMath>
                </a14:m>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5</a:t>
            </a:fld>
            <a:endParaRPr lang="zh-CN" altLang="en-US"/>
          </a:p>
        </p:txBody>
      </p:sp>
    </p:spTree>
    <p:extLst>
      <p:ext uri="{BB962C8B-B14F-4D97-AF65-F5344CB8AC3E}">
        <p14:creationId xmlns:p14="http://schemas.microsoft.com/office/powerpoint/2010/main" val="682990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实例：学习 </a:t>
            </a:r>
            <a:r>
              <a:rPr lang="en-US" altLang="zh-CN" dirty="0"/>
              <a:t>XOR</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输入：</a:t>
                </a:r>
                <a14:m>
                  <m:oMath xmlns:m="http://schemas.openxmlformats.org/officeDocument/2006/math">
                    <m:r>
                      <a:rPr lang="en-US" altLang="zh-CN" i="1">
                        <a:latin typeface="Cambria Math" panose="02040503050406030204" pitchFamily="18" charset="0"/>
                      </a:rPr>
                      <m:t>𝕏</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0,0</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0,1</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1,0</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1,1</m:t>
                            </m:r>
                          </m:e>
                        </m:d>
                      </m:e>
                    </m:d>
                    <m:r>
                      <a:rPr lang="en-US" altLang="zh-CN">
                        <a:latin typeface="Cambria Math" panose="02040503050406030204" pitchFamily="18" charset="0"/>
                      </a:rPr>
                      <m:t>, </m:t>
                    </m:r>
                    <m:r>
                      <a:rPr lang="en-US" altLang="zh-CN" i="1">
                        <a:latin typeface="Cambria Math" panose="02040503050406030204" pitchFamily="18" charset="0"/>
                      </a:rPr>
                      <m:t>𝕪</m:t>
                    </m:r>
                    <m:r>
                      <a:rPr lang="en-US" altLang="zh-CN">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0,1,1,0</m:t>
                        </m:r>
                      </m:e>
                    </m:d>
                  </m:oMath>
                </a14:m>
                <a:endParaRPr lang="en-US" altLang="zh-CN" dirty="0"/>
              </a:p>
              <a:p>
                <a:r>
                  <a:rPr lang="zh-CN" altLang="en-US" dirty="0"/>
                  <a:t>目标函数：</a:t>
                </a:r>
                <a14:m>
                  <m:oMath xmlns:m="http://schemas.openxmlformats.org/officeDocument/2006/math">
                    <m:r>
                      <a:rPr lang="en-US" altLang="zh-CN" i="1">
                        <a:latin typeface="Cambria Math" panose="02040503050406030204" pitchFamily="18" charset="0"/>
                      </a:rPr>
                      <m:t>𝐽</m:t>
                    </m:r>
                    <m:d>
                      <m:dPr>
                        <m:ctrlPr>
                          <a:rPr lang="en-US" altLang="zh-CN" i="1">
                            <a:latin typeface="Cambria Math" panose="02040503050406030204" pitchFamily="18" charset="0"/>
                          </a:rPr>
                        </m:ctrlPr>
                      </m:dPr>
                      <m:e>
                        <m:r>
                          <a:rPr lang="en-US" altLang="zh-CN" i="1">
                            <a:latin typeface="Cambria Math" panose="02040503050406030204" pitchFamily="18" charset="0"/>
                          </a:rPr>
                          <m:t>𝜃</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4</m:t>
                        </m:r>
                      </m:den>
                    </m:f>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𝕏</m:t>
                        </m:r>
                      </m:sub>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𝜃</m:t>
                                    </m:r>
                                  </m:e>
                                </m:d>
                              </m:e>
                            </m:d>
                          </m:e>
                          <m:sup>
                            <m:r>
                              <a:rPr lang="en-US" altLang="zh-CN" i="1">
                                <a:latin typeface="Cambria Math" panose="02040503050406030204" pitchFamily="18" charset="0"/>
                              </a:rPr>
                              <m:t>2</m:t>
                            </m:r>
                          </m:sup>
                        </m:sSup>
                      </m:e>
                    </m:nary>
                  </m:oMath>
                </a14:m>
                <a:endParaRPr lang="en-US" altLang="zh-CN" dirty="0"/>
              </a:p>
              <a:p>
                <a:r>
                  <a:rPr lang="zh-CN" altLang="en-US" dirty="0"/>
                  <a:t>线性函数做不到</a:t>
                </a:r>
                <a:endParaRPr lang="en-US" altLang="zh-CN" dirty="0"/>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𝑏</m:t>
                        </m:r>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𝑇</m:t>
                        </m:r>
                      </m:sup>
                    </m:sSup>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𝑏</m:t>
                    </m:r>
                  </m:oMath>
                </a14:m>
                <a:endParaRPr lang="en-US" altLang="zh-CN" dirty="0"/>
              </a:p>
              <a:p>
                <a:pPr lvl="1"/>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i="1">
                            <a:latin typeface="Cambria Math" panose="02040503050406030204" pitchFamily="18" charset="0"/>
                          </a:rPr>
                          <m:t>⋆</m:t>
                        </m:r>
                      </m:sup>
                    </m:sSup>
                    <m:r>
                      <a:rPr lang="en-US" altLang="zh-CN" i="1">
                        <a:latin typeface="Cambria Math" panose="02040503050406030204" pitchFamily="18" charset="0"/>
                      </a:rPr>
                      <m:t>=0, </m:t>
                    </m:r>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m:t>
                        </m:r>
                      </m:sup>
                    </m:sSup>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6</a:t>
            </a:fld>
            <a:endParaRPr lang="zh-CN" altLang="en-US"/>
          </a:p>
        </p:txBody>
      </p:sp>
      <p:pic>
        <p:nvPicPr>
          <p:cNvPr id="5" name="图片 7"/>
          <p:cNvPicPr>
            <a:picLocks noChangeAspect="1"/>
          </p:cNvPicPr>
          <p:nvPr/>
        </p:nvPicPr>
        <p:blipFill rotWithShape="1">
          <a:blip r:embed="rId3"/>
          <a:srcRect r="50295"/>
          <a:stretch/>
        </p:blipFill>
        <p:spPr>
          <a:xfrm>
            <a:off x="6872437" y="2473902"/>
            <a:ext cx="4081112" cy="3925056"/>
          </a:xfrm>
          <a:prstGeom prst="rect">
            <a:avLst/>
          </a:prstGeom>
        </p:spPr>
      </p:pic>
    </p:spTree>
    <p:extLst>
      <p:ext uri="{BB962C8B-B14F-4D97-AF65-F5344CB8AC3E}">
        <p14:creationId xmlns:p14="http://schemas.microsoft.com/office/powerpoint/2010/main" val="1685938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实例：学习 </a:t>
            </a:r>
            <a:r>
              <a:rPr lang="en-US" altLang="zh-CN" dirty="0"/>
              <a:t>XOR</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引入简单的神经网络，具有一层隐藏层并且隐藏层中包含两个单元</a:t>
                </a:r>
                <a:endParaRPr lang="en-US" altLang="zh-CN" dirty="0"/>
              </a:p>
              <a:p>
                <a:pPr lvl="1"/>
                <a14:m>
                  <m:oMath xmlns:m="http://schemas.openxmlformats.org/officeDocument/2006/math">
                    <m:r>
                      <a:rPr kumimoji="1" lang="en-US" altLang="zh-CN" b="1" i="1" dirty="0">
                        <a:latin typeface="Cambria Math" panose="02040503050406030204" pitchFamily="18" charset="0"/>
                      </a:rPr>
                      <m:t>𝒉</m:t>
                    </m:r>
                    <m:r>
                      <a:rPr kumimoji="1" lang="en-US" altLang="zh-CN" i="1" dirty="0">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𝑓</m:t>
                        </m:r>
                      </m:e>
                      <m: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1</m:t>
                            </m:r>
                          </m:e>
                        </m:d>
                      </m:sup>
                    </m:sSup>
                    <m:d>
                      <m:dPr>
                        <m:ctrlPr>
                          <a:rPr kumimoji="1" lang="en-US" altLang="zh-CN" i="1">
                            <a:latin typeface="Cambria Math" panose="02040503050406030204" pitchFamily="18" charset="0"/>
                          </a:rPr>
                        </m:ctrlPr>
                      </m:dPr>
                      <m:e>
                        <m:r>
                          <a:rPr kumimoji="1" lang="en-US" altLang="zh-CN" b="1" i="1">
                            <a:latin typeface="Cambria Math" panose="02040503050406030204" pitchFamily="18" charset="0"/>
                          </a:rPr>
                          <m:t>𝒙</m:t>
                        </m:r>
                        <m:r>
                          <a:rPr kumimoji="1" lang="en-US" altLang="zh-CN" b="1" i="1">
                            <a:latin typeface="Cambria Math" panose="02040503050406030204" pitchFamily="18" charset="0"/>
                          </a:rPr>
                          <m:t>;</m:t>
                        </m:r>
                        <m:r>
                          <a:rPr kumimoji="1" lang="en-US" altLang="zh-CN" b="1" i="1">
                            <a:latin typeface="Cambria Math" panose="02040503050406030204" pitchFamily="18" charset="0"/>
                          </a:rPr>
                          <m:t>𝑾</m:t>
                        </m:r>
                        <m:r>
                          <a:rPr kumimoji="1" lang="en-US" altLang="zh-CN" b="1" i="1">
                            <a:latin typeface="Cambria Math" panose="02040503050406030204" pitchFamily="18" charset="0"/>
                          </a:rPr>
                          <m:t>,</m:t>
                        </m:r>
                        <m:r>
                          <a:rPr kumimoji="1" lang="en-US" altLang="zh-CN" b="1" i="1">
                            <a:latin typeface="Cambria Math" panose="02040503050406030204" pitchFamily="18" charset="0"/>
                          </a:rPr>
                          <m:t>𝒄</m:t>
                        </m:r>
                      </m:e>
                    </m:d>
                    <m:r>
                      <a:rPr kumimoji="1" lang="en-US" altLang="zh-CN" i="1">
                        <a:latin typeface="Cambria Math" panose="02040503050406030204" pitchFamily="18" charset="0"/>
                      </a:rPr>
                      <m:t> ,    </m:t>
                    </m:r>
                    <m:sSup>
                      <m:sSupPr>
                        <m:ctrlPr>
                          <a:rPr kumimoji="1" lang="en-US" altLang="zh-CN" i="1">
                            <a:latin typeface="Cambria Math" panose="02040503050406030204" pitchFamily="18" charset="0"/>
                          </a:rPr>
                        </m:ctrlPr>
                      </m:sSupPr>
                      <m:e>
                        <m:r>
                          <a:rPr kumimoji="1" lang="en-US" altLang="zh-CN" b="1" i="1">
                            <a:latin typeface="Cambria Math" panose="02040503050406030204" pitchFamily="18" charset="0"/>
                          </a:rPr>
                          <m:t>𝒚</m:t>
                        </m:r>
                        <m:r>
                          <a:rPr kumimoji="1" lang="en-US" altLang="zh-CN" i="1">
                            <a:latin typeface="Cambria Math" panose="02040503050406030204" pitchFamily="18" charset="0"/>
                          </a:rPr>
                          <m:t>=</m:t>
                        </m:r>
                        <m:r>
                          <a:rPr kumimoji="1" lang="en-US" altLang="zh-CN" i="1">
                            <a:latin typeface="Cambria Math" panose="02040503050406030204" pitchFamily="18" charset="0"/>
                          </a:rPr>
                          <m:t>𝑓</m:t>
                        </m:r>
                      </m:e>
                      <m: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2</m:t>
                            </m:r>
                          </m:e>
                        </m:d>
                      </m:sup>
                    </m:sSup>
                    <m:d>
                      <m:dPr>
                        <m:ctrlPr>
                          <a:rPr kumimoji="1" lang="en-US" altLang="zh-CN" i="1">
                            <a:latin typeface="Cambria Math" panose="02040503050406030204" pitchFamily="18" charset="0"/>
                          </a:rPr>
                        </m:ctrlPr>
                      </m:dPr>
                      <m:e>
                        <m:r>
                          <a:rPr kumimoji="1" lang="en-US" altLang="zh-CN" b="1" i="1">
                            <a:latin typeface="Cambria Math" panose="02040503050406030204" pitchFamily="18" charset="0"/>
                          </a:rPr>
                          <m:t>𝒉</m:t>
                        </m:r>
                        <m:r>
                          <a:rPr kumimoji="1" lang="en-US" altLang="zh-CN" b="1" i="1">
                            <a:latin typeface="Cambria Math" panose="02040503050406030204" pitchFamily="18" charset="0"/>
                          </a:rPr>
                          <m:t>,</m:t>
                        </m:r>
                        <m:r>
                          <a:rPr kumimoji="1" lang="en-US" altLang="zh-CN" b="1" i="1">
                            <a:latin typeface="Cambria Math" panose="02040503050406030204" pitchFamily="18" charset="0"/>
                          </a:rPr>
                          <m:t>𝒘</m:t>
                        </m:r>
                        <m:r>
                          <a:rPr kumimoji="1" lang="en-US" altLang="zh-CN" i="1">
                            <a:latin typeface="Cambria Math" panose="02040503050406030204" pitchFamily="18" charset="0"/>
                          </a:rPr>
                          <m:t>,</m:t>
                        </m:r>
                        <m:r>
                          <a:rPr kumimoji="1" lang="en-US" altLang="zh-CN" i="1">
                            <a:latin typeface="Cambria Math" panose="02040503050406030204" pitchFamily="18" charset="0"/>
                          </a:rPr>
                          <m:t>𝑏</m:t>
                        </m:r>
                      </m:e>
                    </m:d>
                  </m:oMath>
                </a14:m>
                <a:endParaRPr kumimoji="1" lang="en-US" altLang="zh-CN" i="1" dirty="0">
                  <a:latin typeface="Cambria Math" panose="02040503050406030204" pitchFamily="18" charset="0"/>
                </a:endParaRPr>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i="1">
                            <a:latin typeface="Cambria Math" panose="02040503050406030204" pitchFamily="18" charset="0"/>
                          </a:rPr>
                          <m:t>𝑾</m:t>
                        </m:r>
                        <m:r>
                          <a:rPr lang="en-US" altLang="zh-CN" b="1" i="1">
                            <a:latin typeface="Cambria Math" panose="02040503050406030204" pitchFamily="18" charset="0"/>
                          </a:rPr>
                          <m:t>,</m:t>
                        </m:r>
                        <m:r>
                          <a:rPr lang="en-US" altLang="zh-CN" b="1" i="1">
                            <a:latin typeface="Cambria Math" panose="02040503050406030204" pitchFamily="18" charset="0"/>
                          </a:rPr>
                          <m:t>𝒄</m:t>
                        </m:r>
                        <m:r>
                          <a:rPr lang="en-US" altLang="zh-CN" b="1" i="1">
                            <a:latin typeface="Cambria Math" panose="02040503050406030204" pitchFamily="18" charset="0"/>
                          </a:rPr>
                          <m:t>,</m:t>
                        </m:r>
                        <m:r>
                          <a:rPr lang="en-US" altLang="zh-CN" i="1">
                            <a:latin typeface="Cambria Math" panose="02040503050406030204" pitchFamily="18" charset="0"/>
                          </a:rPr>
                          <m:t>𝑏</m:t>
                        </m:r>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d>
                          <m:dPr>
                            <m:ctrlPr>
                              <a:rPr lang="en-US" altLang="zh-CN" i="1">
                                <a:latin typeface="Cambria Math" panose="02040503050406030204" pitchFamily="18" charset="0"/>
                              </a:rPr>
                            </m:ctrlPr>
                          </m:dPr>
                          <m:e>
                            <m:r>
                              <a:rPr lang="en-US" altLang="zh-CN" i="1">
                                <a:latin typeface="Cambria Math" panose="02040503050406030204" pitchFamily="18" charset="0"/>
                              </a:rPr>
                              <m:t>2</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p>
                    <m:r>
                      <a:rPr lang="en-US" altLang="zh-CN" i="1">
                        <a:latin typeface="Cambria Math" panose="02040503050406030204" pitchFamily="18" charset="0"/>
                      </a:rPr>
                      <m:t>(</m:t>
                    </m:r>
                    <m:r>
                      <a:rPr lang="en-US" altLang="zh-CN" b="1" i="1">
                        <a:latin typeface="Cambria Math" panose="02040503050406030204" pitchFamily="18" charset="0"/>
                      </a:rPr>
                      <m:t>𝒙</m:t>
                    </m:r>
                    <m:r>
                      <a:rPr lang="en-US" altLang="zh-CN" i="1">
                        <a:latin typeface="Cambria Math" panose="02040503050406030204" pitchFamily="18" charset="0"/>
                      </a:rPr>
                      <m:t>))</m:t>
                    </m:r>
                  </m:oMath>
                </a14:m>
                <a:endParaRPr lang="en-US" altLang="zh-CN" dirty="0"/>
              </a:p>
              <a:p>
                <a:pPr lvl="1"/>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𝑓</m:t>
                        </m:r>
                      </m:e>
                      <m: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1</m:t>
                            </m:r>
                          </m:e>
                        </m:d>
                      </m:sup>
                    </m:sSup>
                  </m:oMath>
                </a14:m>
                <a:r>
                  <a:rPr lang="zh-CN" altLang="en-US" dirty="0"/>
                  <a:t>不能为线性函数：</a:t>
                </a:r>
                <a14:m>
                  <m:oMath xmlns:m="http://schemas.openxmlformats.org/officeDocument/2006/math">
                    <m:r>
                      <a:rPr lang="en-US" altLang="zh-CN" b="1" i="1" dirty="0">
                        <a:latin typeface="Cambria Math" panose="02040503050406030204" pitchFamily="18" charset="0"/>
                      </a:rPr>
                      <m:t>𝒉</m:t>
                    </m:r>
                    <m:r>
                      <a:rPr lang="en-US" altLang="zh-CN" b="1" i="1" dirty="0">
                        <a:latin typeface="Cambria Math" panose="02040503050406030204" pitchFamily="18" charset="0"/>
                      </a:rPr>
                      <m:t> </m:t>
                    </m:r>
                    <m:r>
                      <a:rPr lang="en-US" altLang="zh-CN" i="1" dirty="0">
                        <a:latin typeface="Cambria Math" panose="02040503050406030204" pitchFamily="18" charset="0"/>
                      </a:rPr>
                      <m:t>= </m:t>
                    </m:r>
                    <m:r>
                      <a:rPr lang="en-US" altLang="zh-CN" i="1" dirty="0">
                        <a:latin typeface="Cambria Math" panose="02040503050406030204" pitchFamily="18" charset="0"/>
                      </a:rPr>
                      <m:t>𝑔</m:t>
                    </m:r>
                    <m:d>
                      <m:dPr>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a:rPr lang="en-US" altLang="zh-CN" b="1" i="1" dirty="0">
                                <a:latin typeface="Cambria Math" panose="02040503050406030204" pitchFamily="18" charset="0"/>
                              </a:rPr>
                              <m:t>𝑾</m:t>
                            </m:r>
                          </m:e>
                          <m:sup>
                            <m:r>
                              <a:rPr lang="en-US" altLang="zh-CN" i="1" dirty="0">
                                <a:latin typeface="Cambria Math" panose="02040503050406030204" pitchFamily="18" charset="0"/>
                              </a:rPr>
                              <m:t>𝑇</m:t>
                            </m:r>
                          </m:sup>
                        </m:sSup>
                        <m:r>
                          <a:rPr lang="en-US" altLang="zh-CN" i="1" dirty="0">
                            <a:latin typeface="Cambria Math" panose="02040503050406030204" pitchFamily="18" charset="0"/>
                          </a:rPr>
                          <m:t> </m:t>
                        </m:r>
                        <m:r>
                          <a:rPr lang="en-US" altLang="zh-CN" b="1" i="1" dirty="0">
                            <a:latin typeface="Cambria Math" panose="02040503050406030204" pitchFamily="18" charset="0"/>
                          </a:rPr>
                          <m:t>𝒙</m:t>
                        </m:r>
                        <m:r>
                          <a:rPr lang="en-US" altLang="zh-CN" b="1" i="1" dirty="0">
                            <a:latin typeface="Cambria Math" panose="02040503050406030204" pitchFamily="18" charset="0"/>
                          </a:rPr>
                          <m:t> </m:t>
                        </m:r>
                        <m:r>
                          <a:rPr lang="en-US" altLang="zh-CN" i="1" dirty="0">
                            <a:latin typeface="Cambria Math" panose="02040503050406030204" pitchFamily="18" charset="0"/>
                          </a:rPr>
                          <m:t>+ </m:t>
                        </m:r>
                        <m:r>
                          <a:rPr lang="en-US" altLang="zh-CN" b="1" i="1" dirty="0">
                            <a:latin typeface="Cambria Math" panose="02040503050406030204" pitchFamily="18" charset="0"/>
                          </a:rPr>
                          <m:t>𝒄</m:t>
                        </m:r>
                      </m:e>
                    </m:d>
                  </m:oMath>
                </a14:m>
                <a:endParaRPr lang="en-US" altLang="zh-CN" dirty="0"/>
              </a:p>
              <a:p>
                <a:pPr lvl="1"/>
                <a:r>
                  <a:rPr lang="zh-CN" altLang="en-US" dirty="0"/>
                  <a:t>激活函数</a:t>
                </a:r>
                <a:r>
                  <a:rPr lang="en-US" altLang="zh-CN" i="1" dirty="0"/>
                  <a:t> </a:t>
                </a:r>
                <a14:m>
                  <m:oMath xmlns:m="http://schemas.openxmlformats.org/officeDocument/2006/math">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latin typeface="Cambria Math" panose="02040503050406030204" pitchFamily="18" charset="0"/>
                          </a:rPr>
                          <m:t>𝒛</m:t>
                        </m:r>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d>
                          <m:dPr>
                            <m:ctrlPr>
                              <a:rPr lang="en-US" altLang="zh-CN" i="1">
                                <a:latin typeface="Cambria Math" panose="02040503050406030204" pitchFamily="18" charset="0"/>
                              </a:rPr>
                            </m:ctrlPr>
                          </m:dPr>
                          <m:e>
                            <m:r>
                              <a:rPr lang="en-US" altLang="zh-CN" i="1">
                                <a:latin typeface="Cambria Math" panose="02040503050406030204" pitchFamily="18" charset="0"/>
                              </a:rPr>
                              <m:t>0,</m:t>
                            </m:r>
                            <m:r>
                              <a:rPr lang="en-US" altLang="zh-CN" b="1" i="1">
                                <a:latin typeface="Cambria Math" panose="02040503050406030204" pitchFamily="18" charset="0"/>
                              </a:rPr>
                              <m:t>𝒛</m:t>
                            </m:r>
                          </m:e>
                        </m:d>
                      </m:e>
                    </m:func>
                  </m:oMath>
                </a14:m>
                <a:r>
                  <a:rPr lang="en-US" altLang="zh-CN" dirty="0"/>
                  <a:t>:</a:t>
                </a:r>
                <a:r>
                  <a:rPr lang="zh-CN" altLang="en-US" dirty="0"/>
                  <a:t>整流线性单元</a:t>
                </a:r>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7</a:t>
            </a:fld>
            <a:endParaRPr lang="zh-CN" altLang="en-US"/>
          </a:p>
        </p:txBody>
      </p:sp>
      <p:pic>
        <p:nvPicPr>
          <p:cNvPr id="5" name="图片 4"/>
          <p:cNvPicPr>
            <a:picLocks noChangeAspect="1"/>
          </p:cNvPicPr>
          <p:nvPr/>
        </p:nvPicPr>
        <p:blipFill>
          <a:blip r:embed="rId3"/>
          <a:stretch>
            <a:fillRect/>
          </a:stretch>
        </p:blipFill>
        <p:spPr>
          <a:xfrm>
            <a:off x="9155591" y="2356827"/>
            <a:ext cx="2198209" cy="1960564"/>
          </a:xfrm>
          <a:prstGeom prst="rect">
            <a:avLst/>
          </a:prstGeom>
        </p:spPr>
      </p:pic>
    </p:spTree>
    <p:extLst>
      <p:ext uri="{BB962C8B-B14F-4D97-AF65-F5344CB8AC3E}">
        <p14:creationId xmlns:p14="http://schemas.microsoft.com/office/powerpoint/2010/main" val="30421279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实例：学习 </a:t>
            </a:r>
            <a:r>
              <a:rPr lang="en-US" altLang="zh-CN" dirty="0"/>
              <a:t>XOR</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𝑾</m:t>
                        </m:r>
                        <m:r>
                          <a:rPr lang="en-US" altLang="zh-CN" i="1">
                            <a:latin typeface="Cambria Math" panose="02040503050406030204" pitchFamily="18" charset="0"/>
                          </a:rPr>
                          <m:t>,</m:t>
                        </m:r>
                        <m:r>
                          <a:rPr lang="en-US" altLang="zh-CN" b="1" i="1">
                            <a:latin typeface="Cambria Math" panose="02040503050406030204" pitchFamily="18" charset="0"/>
                          </a:rPr>
                          <m:t>𝒄</m:t>
                        </m:r>
                        <m:r>
                          <a:rPr lang="en-US" altLang="zh-CN" i="1">
                            <a:latin typeface="Cambria Math" panose="02040503050406030204" pitchFamily="18" charset="0"/>
                          </a:rPr>
                          <m:t>,</m:t>
                        </m:r>
                        <m:r>
                          <a:rPr lang="zh-CN" altLang="en-US" b="1" i="1">
                            <a:latin typeface="Cambria Math" panose="02040503050406030204" pitchFamily="18" charset="0"/>
                          </a:rPr>
                          <m:t>𝝎</m:t>
                        </m:r>
                        <m:r>
                          <a:rPr lang="en-US" altLang="zh-CN" i="1">
                            <a:latin typeface="Cambria Math" panose="02040503050406030204" pitchFamily="18" charset="0"/>
                          </a:rPr>
                          <m:t>,</m:t>
                        </m:r>
                        <m:r>
                          <a:rPr lang="en-US" altLang="zh-CN" i="1">
                            <a:latin typeface="Cambria Math" panose="02040503050406030204" pitchFamily="18" charset="0"/>
                          </a:rPr>
                          <m:t>𝑏</m:t>
                        </m:r>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zh-CN" altLang="en-US" b="1" i="1">
                            <a:latin typeface="Cambria Math" panose="02040503050406030204" pitchFamily="18" charset="0"/>
                          </a:rPr>
                          <m:t>𝝎</m:t>
                        </m:r>
                      </m:e>
                      <m:sup>
                        <m:r>
                          <a:rPr lang="en-US" altLang="zh-CN" i="1">
                            <a:latin typeface="Cambria Math" panose="02040503050406030204" pitchFamily="18" charset="0"/>
                          </a:rPr>
                          <m:t>𝑇</m:t>
                        </m:r>
                      </m:sup>
                    </m:sSup>
                    <m:r>
                      <a:rPr lang="en-US" altLang="zh-CN" i="1" smtClean="0">
                        <a:solidFill>
                          <a:srgbClr val="C00000"/>
                        </a:solidFill>
                        <a:latin typeface="Cambria Math" panose="02040503050406030204" pitchFamily="18" charset="0"/>
                      </a:rPr>
                      <m:t>𝑚𝑎𝑥</m:t>
                    </m:r>
                    <m:d>
                      <m:dPr>
                        <m:ctrlPr>
                          <a:rPr lang="en-US" altLang="zh-CN" i="1">
                            <a:latin typeface="Cambria Math" panose="02040503050406030204" pitchFamily="18" charset="0"/>
                          </a:rPr>
                        </m:ctrlPr>
                      </m:dPr>
                      <m:e>
                        <m:r>
                          <a:rPr lang="en-US" altLang="zh-CN" i="1">
                            <a:latin typeface="Cambria Math" panose="02040503050406030204" pitchFamily="18" charset="0"/>
                          </a:rPr>
                          <m:t>0,</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𝑾</m:t>
                            </m:r>
                          </m:e>
                          <m:sup>
                            <m:r>
                              <a:rPr lang="en-US" altLang="zh-CN" i="1">
                                <a:latin typeface="Cambria Math" panose="02040503050406030204" pitchFamily="18" charset="0"/>
                              </a:rPr>
                              <m:t>𝑇</m:t>
                            </m:r>
                          </m:sup>
                        </m:sSup>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𝒄</m:t>
                        </m:r>
                      </m:e>
                    </m:d>
                    <m:r>
                      <a:rPr lang="en-US" altLang="zh-CN" i="1">
                        <a:latin typeface="Cambria Math" panose="02040503050406030204" pitchFamily="18" charset="0"/>
                      </a:rPr>
                      <m:t>+</m:t>
                    </m:r>
                    <m:r>
                      <a:rPr lang="en-US" altLang="zh-CN" i="1">
                        <a:latin typeface="Cambria Math" panose="02040503050406030204" pitchFamily="18" charset="0"/>
                      </a:rPr>
                      <m:t>𝑏</m:t>
                    </m:r>
                  </m:oMath>
                </a14:m>
                <a:endParaRPr lang="en-US" altLang="zh-CN" dirty="0"/>
              </a:p>
              <a:p>
                <a:pPr lvl="1"/>
                <a:r>
                  <a:rPr lang="zh-CN" altLang="en-US" dirty="0"/>
                  <a:t>令</a:t>
                </a:r>
                <a14:m>
                  <m:oMath xmlns:m="http://schemas.openxmlformats.org/officeDocument/2006/math">
                    <m:r>
                      <a:rPr lang="en-US" altLang="zh-CN" i="1">
                        <a:latin typeface="Cambria Math" panose="02040503050406030204" pitchFamily="18" charset="0"/>
                      </a:rPr>
                      <m:t>𝑊</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1</m:t>
                              </m:r>
                            </m:e>
                            <m:e>
                              <m:r>
                                <a:rPr lang="en-US" altLang="zh-CN" i="1">
                                  <a:latin typeface="Cambria Math" panose="02040503050406030204" pitchFamily="18" charset="0"/>
                                </a:rPr>
                                <m:t>1</m:t>
                              </m:r>
                            </m:e>
                          </m:mr>
                          <m:mr>
                            <m:e>
                              <m:r>
                                <a:rPr lang="en-US" altLang="zh-CN" i="1">
                                  <a:latin typeface="Cambria Math" panose="02040503050406030204" pitchFamily="18" charset="0"/>
                                </a:rPr>
                                <m:t>1</m:t>
                              </m:r>
                            </m:e>
                            <m:e>
                              <m:r>
                                <a:rPr lang="en-US" altLang="zh-CN" i="1">
                                  <a:latin typeface="Cambria Math" panose="02040503050406030204" pitchFamily="18" charset="0"/>
                                </a:rPr>
                                <m:t>1</m:t>
                              </m:r>
                            </m:e>
                          </m:mr>
                        </m:m>
                      </m:e>
                    </m:d>
                    <m:r>
                      <a:rPr lang="en-US" altLang="zh-CN" i="1">
                        <a:latin typeface="Cambria Math" panose="02040503050406030204" pitchFamily="18" charset="0"/>
                      </a:rPr>
                      <m:t>, </m:t>
                    </m:r>
                    <m:r>
                      <a:rPr lang="en-US" altLang="zh-CN" i="1">
                        <a:latin typeface="Cambria Math" panose="02040503050406030204" pitchFamily="18" charset="0"/>
                      </a:rPr>
                      <m:t>𝑐</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0</m:t>
                              </m:r>
                            </m:e>
                          </m:mr>
                          <m:mr>
                            <m:e>
                              <m:r>
                                <a:rPr lang="en-US" altLang="zh-CN" i="1">
                                  <a:latin typeface="Cambria Math" panose="02040503050406030204" pitchFamily="18" charset="0"/>
                                </a:rPr>
                                <m:t>−1</m:t>
                              </m:r>
                            </m:e>
                          </m:mr>
                        </m:m>
                      </m:e>
                    </m:d>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1</m:t>
                              </m:r>
                            </m:e>
                          </m:mr>
                          <m:mr>
                            <m:e>
                              <m:r>
                                <a:rPr lang="en-US" altLang="zh-CN" i="1">
                                  <a:latin typeface="Cambria Math" panose="02040503050406030204" pitchFamily="18" charset="0"/>
                                </a:rPr>
                                <m:t>−2</m:t>
                              </m:r>
                            </m:e>
                          </m:mr>
                        </m:m>
                      </m:e>
                    </m:d>
                    <m:r>
                      <a:rPr lang="en-US" altLang="zh-CN" i="1">
                        <a:latin typeface="Cambria Math" panose="02040503050406030204" pitchFamily="18" charset="0"/>
                      </a:rPr>
                      <m:t>, </m:t>
                    </m:r>
                    <m:r>
                      <a:rPr lang="en-US" altLang="zh-CN" i="1">
                        <a:latin typeface="Cambria Math" panose="02040503050406030204" pitchFamily="18" charset="0"/>
                      </a:rPr>
                      <m:t>𝑏</m:t>
                    </m:r>
                    <m:r>
                      <a:rPr lang="en-US" altLang="zh-CN" i="1">
                        <a:latin typeface="Cambria Math" panose="02040503050406030204" pitchFamily="18" charset="0"/>
                      </a:rPr>
                      <m:t>=0</m:t>
                    </m:r>
                  </m:oMath>
                </a14:m>
                <a:endParaRPr lang="en-US" altLang="zh-CN" dirty="0"/>
              </a:p>
              <a:p>
                <a:pPr lvl="1"/>
                <a14:m>
                  <m:oMath xmlns:m="http://schemas.openxmlformats.org/officeDocument/2006/math">
                    <m:r>
                      <a:rPr lang="en-US" altLang="zh-CN" b="1" i="1" dirty="0">
                        <a:latin typeface="Cambria Math" panose="02040503050406030204" pitchFamily="18" charset="0"/>
                      </a:rPr>
                      <m:t>𝒉</m:t>
                    </m:r>
                    <m:r>
                      <a:rPr lang="en-US" altLang="zh-CN" b="1" i="1" dirty="0">
                        <a:latin typeface="Cambria Math" panose="02040503050406030204" pitchFamily="18" charset="0"/>
                      </a:rPr>
                      <m:t> </m:t>
                    </m:r>
                    <m:r>
                      <a:rPr lang="en-US" altLang="zh-CN" i="1" dirty="0">
                        <a:latin typeface="Cambria Math" panose="02040503050406030204" pitchFamily="18" charset="0"/>
                      </a:rPr>
                      <m:t>=</m:t>
                    </m:r>
                    <m:r>
                      <a:rPr lang="en-US" altLang="zh-CN" i="1" dirty="0">
                        <a:latin typeface="Cambria Math" panose="02040503050406030204" pitchFamily="18" charset="0"/>
                      </a:rPr>
                      <m:t>𝑚𝑎𝑥</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0, </m:t>
                        </m:r>
                        <m:sSup>
                          <m:sSupPr>
                            <m:ctrlPr>
                              <a:rPr lang="en-US" altLang="zh-CN" i="1" dirty="0">
                                <a:latin typeface="Cambria Math" panose="02040503050406030204" pitchFamily="18" charset="0"/>
                              </a:rPr>
                            </m:ctrlPr>
                          </m:sSupPr>
                          <m:e>
                            <m:r>
                              <a:rPr lang="en-US" altLang="zh-CN" b="1" i="1" dirty="0">
                                <a:latin typeface="Cambria Math" panose="02040503050406030204" pitchFamily="18" charset="0"/>
                              </a:rPr>
                              <m:t>𝑾</m:t>
                            </m:r>
                          </m:e>
                          <m:sup>
                            <m:r>
                              <a:rPr lang="en-US" altLang="zh-CN" i="1" dirty="0">
                                <a:latin typeface="Cambria Math" panose="02040503050406030204" pitchFamily="18" charset="0"/>
                              </a:rPr>
                              <m:t>𝑇</m:t>
                            </m:r>
                          </m:sup>
                        </m:sSup>
                        <m:r>
                          <a:rPr lang="en-US" altLang="zh-CN" i="1" dirty="0">
                            <a:latin typeface="Cambria Math" panose="02040503050406030204" pitchFamily="18" charset="0"/>
                          </a:rPr>
                          <m:t> </m:t>
                        </m:r>
                        <m:r>
                          <a:rPr lang="en-US" altLang="zh-CN" b="1" i="1" dirty="0">
                            <a:latin typeface="Cambria Math" panose="02040503050406030204" pitchFamily="18" charset="0"/>
                          </a:rPr>
                          <m:t>𝒙</m:t>
                        </m:r>
                        <m:r>
                          <a:rPr lang="en-US" altLang="zh-CN" b="1" i="1" dirty="0">
                            <a:latin typeface="Cambria Math" panose="02040503050406030204" pitchFamily="18" charset="0"/>
                          </a:rPr>
                          <m:t> </m:t>
                        </m:r>
                        <m:r>
                          <a:rPr lang="en-US" altLang="zh-CN" i="1" dirty="0">
                            <a:latin typeface="Cambria Math" panose="02040503050406030204" pitchFamily="18" charset="0"/>
                          </a:rPr>
                          <m:t>+ </m:t>
                        </m:r>
                        <m:r>
                          <a:rPr lang="en-US" altLang="zh-CN" b="1" i="1" dirty="0">
                            <a:latin typeface="Cambria Math" panose="02040503050406030204" pitchFamily="18" charset="0"/>
                          </a:rPr>
                          <m:t>𝒄</m:t>
                        </m:r>
                      </m:e>
                    </m:d>
                  </m:oMath>
                </a14:m>
                <a:endParaRPr lang="en-US" altLang="zh-CN" dirty="0"/>
              </a:p>
              <a:p>
                <a:pPr lvl="1"/>
                <a14:m>
                  <m:oMath xmlns:m="http://schemas.openxmlformats.org/officeDocument/2006/math">
                    <m:r>
                      <a:rPr lang="en-US" altLang="zh-CN" i="1">
                        <a:latin typeface="Cambria Math" panose="02040503050406030204" pitchFamily="18" charset="0"/>
                      </a:rPr>
                      <m:t>𝑋</m:t>
                    </m:r>
                    <m:r>
                      <a:rPr lang="en-US" altLang="zh-CN" i="1">
                        <a:latin typeface="Cambria Math" panose="02040503050406030204" pitchFamily="18" charset="0"/>
                      </a:rPr>
                      <m:t>=</m:t>
                    </m:r>
                    <m:d>
                      <m:dPr>
                        <m:ctrlPr>
                          <a:rPr lang="en-US" altLang="zh-CN" i="1">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0</m:t>
                              </m:r>
                            </m:e>
                            <m:e>
                              <m:r>
                                <a:rPr lang="en-US" altLang="zh-CN" i="1">
                                  <a:latin typeface="Cambria Math" panose="02040503050406030204" pitchFamily="18" charset="0"/>
                                </a:rPr>
                                <m:t>0</m:t>
                              </m:r>
                            </m:e>
                          </m:mr>
                          <m:mr>
                            <m:e>
                              <m:r>
                                <a:rPr lang="en-US" altLang="zh-CN" i="1">
                                  <a:latin typeface="Cambria Math" panose="02040503050406030204" pitchFamily="18" charset="0"/>
                                </a:rPr>
                                <m:t>0</m:t>
                              </m:r>
                            </m:e>
                            <m:e>
                              <m:r>
                                <a:rPr lang="en-US" altLang="zh-CN" i="1">
                                  <a:latin typeface="Cambria Math" panose="02040503050406030204" pitchFamily="18" charset="0"/>
                                </a:rPr>
                                <m:t>1</m:t>
                              </m:r>
                            </m:e>
                          </m:mr>
                          <m:mr>
                            <m:e>
                              <m:eqArr>
                                <m:eqArrPr>
                                  <m:ctrlPr>
                                    <a:rPr lang="en-US" altLang="zh-CN" i="1">
                                      <a:latin typeface="Cambria Math" panose="02040503050406030204" pitchFamily="18" charset="0"/>
                                    </a:rPr>
                                  </m:ctrlPr>
                                </m:eqArrPr>
                                <m:e>
                                  <m:r>
                                    <a:rPr lang="en-US" altLang="zh-CN" i="1">
                                      <a:latin typeface="Cambria Math" panose="02040503050406030204" pitchFamily="18" charset="0"/>
                                    </a:rPr>
                                    <m:t>1</m:t>
                                  </m:r>
                                </m:e>
                                <m:e>
                                  <m:r>
                                    <a:rPr lang="en-US" altLang="zh-CN" i="1">
                                      <a:latin typeface="Cambria Math" panose="02040503050406030204" pitchFamily="18" charset="0"/>
                                    </a:rPr>
                                    <m:t>1</m:t>
                                  </m:r>
                                </m:e>
                              </m:eqArr>
                            </m:e>
                            <m:e>
                              <m:eqArr>
                                <m:eqArrPr>
                                  <m:ctrlPr>
                                    <a:rPr lang="en-US" altLang="zh-CN" i="1">
                                      <a:latin typeface="Cambria Math" panose="02040503050406030204" pitchFamily="18" charset="0"/>
                                    </a:rPr>
                                  </m:ctrlPr>
                                </m:eqArrPr>
                                <m:e>
                                  <m:r>
                                    <a:rPr lang="en-US" altLang="zh-CN" i="1">
                                      <a:latin typeface="Cambria Math" panose="02040503050406030204" pitchFamily="18" charset="0"/>
                                    </a:rPr>
                                    <m:t>0</m:t>
                                  </m:r>
                                </m:e>
                                <m:e>
                                  <m:r>
                                    <a:rPr lang="en-US" altLang="zh-CN" i="1">
                                      <a:latin typeface="Cambria Math" panose="02040503050406030204" pitchFamily="18" charset="0"/>
                                    </a:rPr>
                                    <m:t>1</m:t>
                                  </m:r>
                                </m:e>
                              </m:eqArr>
                            </m:e>
                          </m:mr>
                        </m:m>
                      </m:e>
                    </m:d>
                    <m:r>
                      <a:rPr lang="en-US" altLang="zh-CN" i="1">
                        <a:latin typeface="Cambria Math" panose="02040503050406030204" pitchFamily="18" charset="0"/>
                      </a:rPr>
                      <m:t>, </m:t>
                    </m:r>
                    <m:r>
                      <a:rPr lang="en-US" altLang="zh-CN" i="1">
                        <a:latin typeface="Cambria Math" panose="02040503050406030204" pitchFamily="18" charset="0"/>
                      </a:rPr>
                      <m:t>𝐻</m:t>
                    </m:r>
                    <m:r>
                      <a:rPr lang="en-US" altLang="zh-CN" i="1">
                        <a:latin typeface="Cambria Math" panose="02040503050406030204" pitchFamily="18" charset="0"/>
                      </a:rPr>
                      <m:t>=</m:t>
                    </m:r>
                    <m:d>
                      <m:dPr>
                        <m:ctrlPr>
                          <a:rPr lang="en-US" altLang="zh-CN" i="1">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0</m:t>
                              </m:r>
                            </m:e>
                            <m:e>
                              <m:r>
                                <a:rPr lang="en-US" altLang="zh-CN" i="1">
                                  <a:latin typeface="Cambria Math" panose="02040503050406030204" pitchFamily="18" charset="0"/>
                                </a:rPr>
                                <m:t>0</m:t>
                              </m:r>
                            </m:e>
                          </m:mr>
                          <m:mr>
                            <m:e>
                              <m:r>
                                <a:rPr lang="en-US" altLang="zh-CN" i="1">
                                  <a:latin typeface="Cambria Math" panose="02040503050406030204" pitchFamily="18" charset="0"/>
                                </a:rPr>
                                <m:t>1</m:t>
                              </m:r>
                            </m:e>
                            <m:e>
                              <m:r>
                                <a:rPr lang="en-US" altLang="zh-CN" i="1">
                                  <a:latin typeface="Cambria Math" panose="02040503050406030204" pitchFamily="18" charset="0"/>
                                </a:rPr>
                                <m:t>0</m:t>
                              </m:r>
                            </m:e>
                          </m:mr>
                          <m:mr>
                            <m:e>
                              <m:eqArr>
                                <m:eqArrPr>
                                  <m:ctrlPr>
                                    <a:rPr lang="en-US" altLang="zh-CN" i="1">
                                      <a:latin typeface="Cambria Math" panose="02040503050406030204" pitchFamily="18" charset="0"/>
                                    </a:rPr>
                                  </m:ctrlPr>
                                </m:eqArrPr>
                                <m:e>
                                  <m:r>
                                    <a:rPr lang="en-US" altLang="zh-CN" i="1">
                                      <a:latin typeface="Cambria Math" panose="02040503050406030204" pitchFamily="18" charset="0"/>
                                    </a:rPr>
                                    <m:t>1</m:t>
                                  </m:r>
                                </m:e>
                                <m:e>
                                  <m:r>
                                    <a:rPr lang="en-US" altLang="zh-CN" i="1">
                                      <a:latin typeface="Cambria Math" panose="02040503050406030204" pitchFamily="18" charset="0"/>
                                    </a:rPr>
                                    <m:t>2</m:t>
                                  </m:r>
                                </m:e>
                              </m:eqArr>
                            </m:e>
                            <m:e>
                              <m:eqArr>
                                <m:eqArrPr>
                                  <m:ctrlPr>
                                    <a:rPr lang="en-US" altLang="zh-CN" i="1">
                                      <a:latin typeface="Cambria Math" panose="02040503050406030204" pitchFamily="18" charset="0"/>
                                    </a:rPr>
                                  </m:ctrlPr>
                                </m:eqArrPr>
                                <m:e>
                                  <m:r>
                                    <a:rPr lang="en-US" altLang="zh-CN" i="1">
                                      <a:latin typeface="Cambria Math" panose="02040503050406030204" pitchFamily="18" charset="0"/>
                                    </a:rPr>
                                    <m:t>0</m:t>
                                  </m:r>
                                </m:e>
                                <m:e>
                                  <m:r>
                                    <a:rPr lang="en-US" altLang="zh-CN" i="1">
                                      <a:latin typeface="Cambria Math" panose="02040503050406030204" pitchFamily="18" charset="0"/>
                                    </a:rPr>
                                    <m:t>1</m:t>
                                  </m:r>
                                </m:e>
                              </m:eqArr>
                            </m:e>
                          </m:mr>
                        </m:m>
                      </m:e>
                    </m:d>
                  </m:oMath>
                </a14:m>
                <a:endParaRPr lang="en-US" altLang="zh-CN" i="1" dirty="0">
                  <a:latin typeface="Cambria Math" panose="02040503050406030204" pitchFamily="18" charset="0"/>
                </a:endParaRPr>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𝑾</m:t>
                        </m:r>
                        <m:r>
                          <a:rPr lang="en-US" altLang="zh-CN" i="1">
                            <a:latin typeface="Cambria Math" panose="02040503050406030204" pitchFamily="18" charset="0"/>
                          </a:rPr>
                          <m:t>,</m:t>
                        </m:r>
                        <m:r>
                          <a:rPr lang="en-US" altLang="zh-CN" b="1" i="1">
                            <a:latin typeface="Cambria Math" panose="02040503050406030204" pitchFamily="18" charset="0"/>
                          </a:rPr>
                          <m:t>𝒄</m:t>
                        </m:r>
                        <m:r>
                          <a:rPr lang="en-US" altLang="zh-CN" i="1">
                            <a:latin typeface="Cambria Math" panose="02040503050406030204" pitchFamily="18" charset="0"/>
                          </a:rPr>
                          <m:t>,</m:t>
                        </m:r>
                        <m:r>
                          <a:rPr lang="zh-CN" altLang="en-US" b="1" i="1">
                            <a:latin typeface="Cambria Math" panose="02040503050406030204" pitchFamily="18" charset="0"/>
                          </a:rPr>
                          <m:t>𝝎</m:t>
                        </m:r>
                        <m:r>
                          <a:rPr lang="en-US" altLang="zh-CN" i="1">
                            <a:latin typeface="Cambria Math" panose="02040503050406030204" pitchFamily="18" charset="0"/>
                          </a:rPr>
                          <m:t>,</m:t>
                        </m:r>
                        <m:r>
                          <a:rPr lang="en-US" altLang="zh-CN" i="1">
                            <a:latin typeface="Cambria Math" panose="02040503050406030204" pitchFamily="18" charset="0"/>
                          </a:rPr>
                          <m:t>𝑏</m:t>
                        </m:r>
                      </m:e>
                    </m:d>
                    <m:r>
                      <a:rPr lang="en-US" altLang="zh-CN" i="1">
                        <a:latin typeface="Cambria Math" panose="02040503050406030204" pitchFamily="18" charset="0"/>
                      </a:rPr>
                      <m:t>=</m:t>
                    </m:r>
                    <m:d>
                      <m:dPr>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0</m:t>
                              </m:r>
                            </m:e>
                          </m:mr>
                          <m:mr>
                            <m:e>
                              <m:r>
                                <a:rPr lang="en-US" altLang="zh-CN" i="1">
                                  <a:latin typeface="Cambria Math" panose="02040503050406030204" pitchFamily="18" charset="0"/>
                                </a:rPr>
                                <m:t>1</m:t>
                              </m:r>
                            </m:e>
                          </m:mr>
                          <m:mr>
                            <m:e>
                              <m:eqArr>
                                <m:eqArrPr>
                                  <m:ctrlPr>
                                    <a:rPr lang="en-US" altLang="zh-CN" i="1">
                                      <a:latin typeface="Cambria Math" panose="02040503050406030204" pitchFamily="18" charset="0"/>
                                    </a:rPr>
                                  </m:ctrlPr>
                                </m:eqArrPr>
                                <m:e>
                                  <m:r>
                                    <a:rPr lang="en-US" altLang="zh-CN" i="1">
                                      <a:latin typeface="Cambria Math" panose="02040503050406030204" pitchFamily="18" charset="0"/>
                                    </a:rPr>
                                    <m:t>1</m:t>
                                  </m:r>
                                </m:e>
                                <m:e>
                                  <m:r>
                                    <a:rPr lang="en-US" altLang="zh-CN" i="1">
                                      <a:latin typeface="Cambria Math" panose="02040503050406030204" pitchFamily="18" charset="0"/>
                                    </a:rPr>
                                    <m:t>0</m:t>
                                  </m:r>
                                </m:e>
                              </m:eqArr>
                            </m:e>
                          </m:mr>
                        </m:m>
                      </m:e>
                    </m:d>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8</a:t>
            </a:fld>
            <a:endParaRPr lang="zh-CN" altLang="en-US"/>
          </a:p>
        </p:txBody>
      </p:sp>
      <p:pic>
        <p:nvPicPr>
          <p:cNvPr id="5" name="图片 4"/>
          <p:cNvPicPr>
            <a:picLocks noChangeAspect="1"/>
          </p:cNvPicPr>
          <p:nvPr/>
        </p:nvPicPr>
        <p:blipFill rotWithShape="1">
          <a:blip r:embed="rId3"/>
          <a:srcRect l="49106"/>
          <a:stretch/>
        </p:blipFill>
        <p:spPr>
          <a:xfrm>
            <a:off x="6436593" y="2442414"/>
            <a:ext cx="3722364" cy="3496374"/>
          </a:xfrm>
          <a:prstGeom prst="rect">
            <a:avLst/>
          </a:prstGeom>
        </p:spPr>
      </p:pic>
    </p:spTree>
    <p:extLst>
      <p:ext uri="{BB962C8B-B14F-4D97-AF65-F5344CB8AC3E}">
        <p14:creationId xmlns:p14="http://schemas.microsoft.com/office/powerpoint/2010/main" val="3872915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ln>
            <a:noFill/>
          </a:ln>
        </p:spPr>
        <p:txBody>
          <a:bodyPr/>
          <a:lstStyle/>
          <a:p>
            <a:fld id="{9D7BC5A3-D355-4C8D-AD2C-5AC2CB0B116D}" type="slidenum">
              <a:rPr lang="zh-CN" altLang="en-US" smtClean="0"/>
              <a:t>9</a:t>
            </a:fld>
            <a:endParaRPr lang="zh-CN" altLang="en-US"/>
          </a:p>
        </p:txBody>
      </p:sp>
      <p:grpSp>
        <p:nvGrpSpPr>
          <p:cNvPr id="4" name="组合 1"/>
          <p:cNvGrpSpPr/>
          <p:nvPr/>
        </p:nvGrpSpPr>
        <p:grpSpPr>
          <a:xfrm>
            <a:off x="95463" y="1413768"/>
            <a:ext cx="5227003" cy="4042367"/>
            <a:chOff x="3204345" y="1148987"/>
            <a:chExt cx="5227003" cy="4042367"/>
          </a:xfrm>
        </p:grpSpPr>
        <p:grpSp>
          <p:nvGrpSpPr>
            <p:cNvPr id="5" name="组合 2"/>
            <p:cNvGrpSpPr/>
            <p:nvPr/>
          </p:nvGrpSpPr>
          <p:grpSpPr>
            <a:xfrm>
              <a:off x="3941860" y="1686047"/>
              <a:ext cx="3240000" cy="3240000"/>
              <a:chOff x="4458000" y="1715032"/>
              <a:chExt cx="3240000" cy="3240000"/>
            </a:xfrm>
          </p:grpSpPr>
          <p:sp>
            <p:nvSpPr>
              <p:cNvPr id="78" name="椭圆 75"/>
              <p:cNvSpPr/>
              <p:nvPr userDrawn="1"/>
            </p:nvSpPr>
            <p:spPr>
              <a:xfrm>
                <a:off x="4530000" y="1787032"/>
                <a:ext cx="3096000" cy="3096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9" name="椭圆 76"/>
              <p:cNvSpPr/>
              <p:nvPr userDrawn="1"/>
            </p:nvSpPr>
            <p:spPr>
              <a:xfrm>
                <a:off x="4494000" y="1751032"/>
                <a:ext cx="3168000" cy="3168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0" name="椭圆 77"/>
              <p:cNvSpPr/>
              <p:nvPr userDrawn="1"/>
            </p:nvSpPr>
            <p:spPr>
              <a:xfrm>
                <a:off x="4458000" y="1715032"/>
                <a:ext cx="3240000" cy="3240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 name="组合 3"/>
            <p:cNvGrpSpPr/>
            <p:nvPr/>
          </p:nvGrpSpPr>
          <p:grpSpPr>
            <a:xfrm>
              <a:off x="5422292" y="2072905"/>
              <a:ext cx="279136" cy="279136"/>
              <a:chOff x="6915602" y="1431728"/>
              <a:chExt cx="301944" cy="301944"/>
            </a:xfrm>
          </p:grpSpPr>
          <p:sp>
            <p:nvSpPr>
              <p:cNvPr id="76" name="椭圆 73"/>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7" name="椭圆 74"/>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7" name="直接连接符 4"/>
            <p:cNvCxnSpPr/>
            <p:nvPr/>
          </p:nvCxnSpPr>
          <p:spPr>
            <a:xfrm flipV="1">
              <a:off x="3204345" y="3489380"/>
              <a:ext cx="4767309" cy="17755"/>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grpSp>
          <p:nvGrpSpPr>
            <p:cNvPr id="8" name="组合 5"/>
            <p:cNvGrpSpPr/>
            <p:nvPr/>
          </p:nvGrpSpPr>
          <p:grpSpPr>
            <a:xfrm>
              <a:off x="5422292" y="4260054"/>
              <a:ext cx="279136" cy="279136"/>
              <a:chOff x="6915602" y="1431728"/>
              <a:chExt cx="301944" cy="301944"/>
            </a:xfrm>
          </p:grpSpPr>
          <p:sp>
            <p:nvSpPr>
              <p:cNvPr id="74" name="椭圆 71"/>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椭圆 72"/>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9" name="组合 6"/>
            <p:cNvGrpSpPr/>
            <p:nvPr/>
          </p:nvGrpSpPr>
          <p:grpSpPr>
            <a:xfrm>
              <a:off x="4612292" y="2545470"/>
              <a:ext cx="279136" cy="279136"/>
              <a:chOff x="6915602" y="1431728"/>
              <a:chExt cx="301944" cy="301944"/>
            </a:xfrm>
          </p:grpSpPr>
          <p:sp>
            <p:nvSpPr>
              <p:cNvPr id="72" name="椭圆 69"/>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 name="椭圆 70"/>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0" name="组合 7"/>
            <p:cNvGrpSpPr/>
            <p:nvPr/>
          </p:nvGrpSpPr>
          <p:grpSpPr>
            <a:xfrm>
              <a:off x="4612292" y="3787489"/>
              <a:ext cx="279136" cy="279136"/>
              <a:chOff x="6915602" y="1431728"/>
              <a:chExt cx="301944" cy="301944"/>
            </a:xfrm>
          </p:grpSpPr>
          <p:sp>
            <p:nvSpPr>
              <p:cNvPr id="70" name="椭圆 67"/>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 name="椭圆 68"/>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1" name="组合 8"/>
            <p:cNvGrpSpPr/>
            <p:nvPr/>
          </p:nvGrpSpPr>
          <p:grpSpPr>
            <a:xfrm>
              <a:off x="6236828" y="2545470"/>
              <a:ext cx="279136" cy="279136"/>
              <a:chOff x="6915602" y="1431728"/>
              <a:chExt cx="301944" cy="301944"/>
            </a:xfrm>
          </p:grpSpPr>
          <p:sp>
            <p:nvSpPr>
              <p:cNvPr id="68" name="椭圆 65"/>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椭圆 66"/>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2" name="组合 9"/>
            <p:cNvGrpSpPr/>
            <p:nvPr/>
          </p:nvGrpSpPr>
          <p:grpSpPr>
            <a:xfrm>
              <a:off x="6236828" y="3787489"/>
              <a:ext cx="279136" cy="279136"/>
              <a:chOff x="6915602" y="1431728"/>
              <a:chExt cx="301944" cy="301944"/>
            </a:xfrm>
          </p:grpSpPr>
          <p:sp>
            <p:nvSpPr>
              <p:cNvPr id="66" name="椭圆 63"/>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 name="椭圆 64"/>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0"/>
            <p:cNvGrpSpPr/>
            <p:nvPr/>
          </p:nvGrpSpPr>
          <p:grpSpPr>
            <a:xfrm>
              <a:off x="3779520" y="1629602"/>
              <a:ext cx="3616960" cy="3561752"/>
              <a:chOff x="3779520" y="1629602"/>
              <a:chExt cx="3616960" cy="3561752"/>
            </a:xfrm>
          </p:grpSpPr>
          <p:cxnSp>
            <p:nvCxnSpPr>
              <p:cNvPr id="64" name="直接连接符 61"/>
              <p:cNvCxnSpPr/>
              <p:nvPr userDrawn="1"/>
            </p:nvCxnSpPr>
            <p:spPr>
              <a:xfrm>
                <a:off x="3779520" y="2394956"/>
                <a:ext cx="3616960" cy="1840976"/>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cxnSp>
            <p:nvCxnSpPr>
              <p:cNvPr id="65" name="直接连接符 62"/>
              <p:cNvCxnSpPr/>
              <p:nvPr userDrawn="1"/>
            </p:nvCxnSpPr>
            <p:spPr>
              <a:xfrm>
                <a:off x="4612292" y="1629602"/>
                <a:ext cx="2032348" cy="3561752"/>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grpSp>
        <p:grpSp>
          <p:nvGrpSpPr>
            <p:cNvPr id="14" name="组合 11"/>
            <p:cNvGrpSpPr/>
            <p:nvPr/>
          </p:nvGrpSpPr>
          <p:grpSpPr>
            <a:xfrm rot="16200000">
              <a:off x="3861896" y="1506940"/>
              <a:ext cx="3616960" cy="3561752"/>
              <a:chOff x="3779520" y="1629602"/>
              <a:chExt cx="3616960" cy="3561752"/>
            </a:xfrm>
          </p:grpSpPr>
          <p:cxnSp>
            <p:nvCxnSpPr>
              <p:cNvPr id="62" name="直接连接符 59"/>
              <p:cNvCxnSpPr/>
              <p:nvPr userDrawn="1"/>
            </p:nvCxnSpPr>
            <p:spPr>
              <a:xfrm>
                <a:off x="3779520" y="2394956"/>
                <a:ext cx="3616960" cy="1840976"/>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cxnSp>
            <p:nvCxnSpPr>
              <p:cNvPr id="63" name="直接连接符 60"/>
              <p:cNvCxnSpPr/>
              <p:nvPr userDrawn="1"/>
            </p:nvCxnSpPr>
            <p:spPr>
              <a:xfrm>
                <a:off x="4612292" y="1629602"/>
                <a:ext cx="2032348" cy="3561752"/>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grpSp>
        <p:grpSp>
          <p:nvGrpSpPr>
            <p:cNvPr id="15" name="组合 12"/>
            <p:cNvGrpSpPr/>
            <p:nvPr/>
          </p:nvGrpSpPr>
          <p:grpSpPr>
            <a:xfrm>
              <a:off x="6397877" y="1380037"/>
              <a:ext cx="2033471" cy="2033471"/>
              <a:chOff x="8272465" y="1479335"/>
              <a:chExt cx="1613197" cy="1613197"/>
            </a:xfrm>
          </p:grpSpPr>
          <p:grpSp>
            <p:nvGrpSpPr>
              <p:cNvPr id="39" name="组合 36"/>
              <p:cNvGrpSpPr/>
              <p:nvPr userDrawn="1"/>
            </p:nvGrpSpPr>
            <p:grpSpPr>
              <a:xfrm>
                <a:off x="8272465" y="1479335"/>
                <a:ext cx="1613197" cy="1613197"/>
                <a:chOff x="4458000" y="1715032"/>
                <a:chExt cx="3240000" cy="3240000"/>
              </a:xfrm>
            </p:grpSpPr>
            <p:sp>
              <p:nvSpPr>
                <p:cNvPr id="59" name="椭圆 56"/>
                <p:cNvSpPr/>
                <p:nvPr userDrawn="1"/>
              </p:nvSpPr>
              <p:spPr>
                <a:xfrm>
                  <a:off x="4530000" y="1787032"/>
                  <a:ext cx="3096000" cy="3096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椭圆 57"/>
                <p:cNvSpPr/>
                <p:nvPr userDrawn="1"/>
              </p:nvSpPr>
              <p:spPr>
                <a:xfrm>
                  <a:off x="4494000" y="1751032"/>
                  <a:ext cx="3168000" cy="3168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椭圆 58"/>
                <p:cNvSpPr/>
                <p:nvPr userDrawn="1"/>
              </p:nvSpPr>
              <p:spPr>
                <a:xfrm>
                  <a:off x="4458000" y="1715032"/>
                  <a:ext cx="3240000" cy="3240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0" name="组合 37"/>
              <p:cNvGrpSpPr/>
              <p:nvPr userDrawn="1"/>
            </p:nvGrpSpPr>
            <p:grpSpPr>
              <a:xfrm>
                <a:off x="8586067" y="1720236"/>
                <a:ext cx="985998" cy="1093816"/>
                <a:chOff x="8582069" y="1755978"/>
                <a:chExt cx="985998" cy="1093816"/>
              </a:xfrm>
            </p:grpSpPr>
            <p:grpSp>
              <p:nvGrpSpPr>
                <p:cNvPr id="41" name="组合 38"/>
                <p:cNvGrpSpPr/>
                <p:nvPr userDrawn="1"/>
              </p:nvGrpSpPr>
              <p:grpSpPr>
                <a:xfrm>
                  <a:off x="8998754" y="1755978"/>
                  <a:ext cx="192184" cy="192184"/>
                  <a:chOff x="8860143" y="2545060"/>
                  <a:chExt cx="139804" cy="139804"/>
                </a:xfrm>
              </p:grpSpPr>
              <p:sp>
                <p:nvSpPr>
                  <p:cNvPr id="57" name="椭圆 54"/>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椭圆 55"/>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2" name="组合 39"/>
                <p:cNvGrpSpPr/>
                <p:nvPr userDrawn="1"/>
              </p:nvGrpSpPr>
              <p:grpSpPr>
                <a:xfrm>
                  <a:off x="8582069" y="2049911"/>
                  <a:ext cx="192184" cy="192184"/>
                  <a:chOff x="8860143" y="2545060"/>
                  <a:chExt cx="139804" cy="139804"/>
                </a:xfrm>
              </p:grpSpPr>
              <p:sp>
                <p:nvSpPr>
                  <p:cNvPr id="55" name="椭圆 52"/>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 name="椭圆 53"/>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3" name="组合 40"/>
                <p:cNvGrpSpPr/>
                <p:nvPr userDrawn="1"/>
              </p:nvGrpSpPr>
              <p:grpSpPr>
                <a:xfrm>
                  <a:off x="8582069" y="2441991"/>
                  <a:ext cx="192184" cy="192184"/>
                  <a:chOff x="8860143" y="2545060"/>
                  <a:chExt cx="139804" cy="139804"/>
                </a:xfrm>
              </p:grpSpPr>
              <p:sp>
                <p:nvSpPr>
                  <p:cNvPr id="53" name="椭圆 50"/>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椭圆 51"/>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4" name="组合 41"/>
                <p:cNvGrpSpPr/>
                <p:nvPr userDrawn="1"/>
              </p:nvGrpSpPr>
              <p:grpSpPr>
                <a:xfrm>
                  <a:off x="9021276" y="2652765"/>
                  <a:ext cx="197029" cy="197029"/>
                  <a:chOff x="8858380" y="2543297"/>
                  <a:chExt cx="143329" cy="143329"/>
                </a:xfrm>
              </p:grpSpPr>
              <p:sp>
                <p:nvSpPr>
                  <p:cNvPr id="51" name="椭圆 48"/>
                  <p:cNvSpPr/>
                  <p:nvPr/>
                </p:nvSpPr>
                <p:spPr>
                  <a:xfrm>
                    <a:off x="8858380" y="2543297"/>
                    <a:ext cx="143329" cy="14332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椭圆 49"/>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5" name="组合 42"/>
                <p:cNvGrpSpPr/>
                <p:nvPr userDrawn="1"/>
              </p:nvGrpSpPr>
              <p:grpSpPr>
                <a:xfrm>
                  <a:off x="9375883" y="2049911"/>
                  <a:ext cx="192184" cy="192184"/>
                  <a:chOff x="8860143" y="2545060"/>
                  <a:chExt cx="139804" cy="139804"/>
                </a:xfrm>
              </p:grpSpPr>
              <p:sp>
                <p:nvSpPr>
                  <p:cNvPr id="49" name="椭圆 46"/>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椭圆 47"/>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6" name="组合 43"/>
                <p:cNvGrpSpPr/>
                <p:nvPr userDrawn="1"/>
              </p:nvGrpSpPr>
              <p:grpSpPr>
                <a:xfrm>
                  <a:off x="9375883" y="2414592"/>
                  <a:ext cx="192184" cy="192184"/>
                  <a:chOff x="8860143" y="2545060"/>
                  <a:chExt cx="139804" cy="139804"/>
                </a:xfrm>
              </p:grpSpPr>
              <p:sp>
                <p:nvSpPr>
                  <p:cNvPr id="47" name="椭圆 44"/>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椭圆 45"/>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grpSp>
          <p:nvGrpSpPr>
            <p:cNvPr id="16" name="组合 13"/>
            <p:cNvGrpSpPr/>
            <p:nvPr/>
          </p:nvGrpSpPr>
          <p:grpSpPr>
            <a:xfrm>
              <a:off x="3290189" y="1148987"/>
              <a:ext cx="1209969" cy="1209969"/>
              <a:chOff x="3290189" y="1148987"/>
              <a:chExt cx="1209969" cy="1209969"/>
            </a:xfrm>
          </p:grpSpPr>
          <p:grpSp>
            <p:nvGrpSpPr>
              <p:cNvPr id="17" name="组合 14"/>
              <p:cNvGrpSpPr/>
              <p:nvPr userDrawn="1"/>
            </p:nvGrpSpPr>
            <p:grpSpPr>
              <a:xfrm>
                <a:off x="3290189" y="1148987"/>
                <a:ext cx="1209969" cy="1209969"/>
                <a:chOff x="4458000" y="1715032"/>
                <a:chExt cx="3240000" cy="3240000"/>
              </a:xfrm>
            </p:grpSpPr>
            <p:sp>
              <p:nvSpPr>
                <p:cNvPr id="36" name="椭圆 33"/>
                <p:cNvSpPr/>
                <p:nvPr userDrawn="1"/>
              </p:nvSpPr>
              <p:spPr>
                <a:xfrm>
                  <a:off x="4530000" y="1787032"/>
                  <a:ext cx="3096000" cy="3096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4"/>
                <p:cNvSpPr/>
                <p:nvPr userDrawn="1"/>
              </p:nvSpPr>
              <p:spPr>
                <a:xfrm>
                  <a:off x="4494000" y="1751032"/>
                  <a:ext cx="3168000" cy="3168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椭圆 35"/>
                <p:cNvSpPr/>
                <p:nvPr userDrawn="1"/>
              </p:nvSpPr>
              <p:spPr>
                <a:xfrm>
                  <a:off x="4458000" y="1715032"/>
                  <a:ext cx="3240000" cy="3240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8" name="组合 15"/>
              <p:cNvGrpSpPr/>
              <p:nvPr userDrawn="1"/>
            </p:nvGrpSpPr>
            <p:grpSpPr>
              <a:xfrm>
                <a:off x="3838358" y="1330096"/>
                <a:ext cx="143299" cy="143299"/>
                <a:chOff x="8860553" y="2545471"/>
                <a:chExt cx="138982" cy="138982"/>
              </a:xfrm>
            </p:grpSpPr>
            <p:sp>
              <p:nvSpPr>
                <p:cNvPr id="34" name="椭圆 31"/>
                <p:cNvSpPr/>
                <p:nvPr/>
              </p:nvSpPr>
              <p:spPr>
                <a:xfrm>
                  <a:off x="8860553" y="2545471"/>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2"/>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6"/>
              <p:cNvGrpSpPr/>
              <p:nvPr userDrawn="1"/>
            </p:nvGrpSpPr>
            <p:grpSpPr>
              <a:xfrm>
                <a:off x="3525826" y="1550558"/>
                <a:ext cx="143299" cy="143299"/>
                <a:chOff x="8860553" y="2545470"/>
                <a:chExt cx="138982" cy="138982"/>
              </a:xfrm>
            </p:grpSpPr>
            <p:sp>
              <p:nvSpPr>
                <p:cNvPr id="32" name="椭圆 29"/>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0"/>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0" name="组合 17"/>
              <p:cNvGrpSpPr/>
              <p:nvPr userDrawn="1"/>
            </p:nvGrpSpPr>
            <p:grpSpPr>
              <a:xfrm>
                <a:off x="3525826" y="1844636"/>
                <a:ext cx="143299" cy="143299"/>
                <a:chOff x="8860553" y="2545470"/>
                <a:chExt cx="138982" cy="138982"/>
              </a:xfrm>
            </p:grpSpPr>
            <p:sp>
              <p:nvSpPr>
                <p:cNvPr id="30" name="椭圆 27"/>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椭圆 28"/>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1" name="组合 18"/>
              <p:cNvGrpSpPr/>
              <p:nvPr userDrawn="1"/>
            </p:nvGrpSpPr>
            <p:grpSpPr>
              <a:xfrm>
                <a:off x="3846365" y="2008020"/>
                <a:ext cx="143299" cy="143299"/>
                <a:chOff x="8850141" y="2548833"/>
                <a:chExt cx="138982" cy="138982"/>
              </a:xfrm>
            </p:grpSpPr>
            <p:sp>
              <p:nvSpPr>
                <p:cNvPr id="28" name="椭圆 25"/>
                <p:cNvSpPr/>
                <p:nvPr/>
              </p:nvSpPr>
              <p:spPr>
                <a:xfrm>
                  <a:off x="8850141" y="2548833"/>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椭圆 26"/>
                <p:cNvSpPr/>
                <p:nvPr/>
              </p:nvSpPr>
              <p:spPr>
                <a:xfrm rot="1905853">
                  <a:off x="8883632" y="2582324"/>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19"/>
              <p:cNvGrpSpPr/>
              <p:nvPr userDrawn="1"/>
            </p:nvGrpSpPr>
            <p:grpSpPr>
              <a:xfrm>
                <a:off x="4121221" y="1550558"/>
                <a:ext cx="143299" cy="143299"/>
                <a:chOff x="8860553" y="2545470"/>
                <a:chExt cx="138982" cy="138982"/>
              </a:xfrm>
            </p:grpSpPr>
            <p:sp>
              <p:nvSpPr>
                <p:cNvPr id="26" name="椭圆 23"/>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4"/>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3" name="组合 20"/>
              <p:cNvGrpSpPr/>
              <p:nvPr userDrawn="1"/>
            </p:nvGrpSpPr>
            <p:grpSpPr>
              <a:xfrm>
                <a:off x="4121221" y="1824085"/>
                <a:ext cx="143299" cy="143299"/>
                <a:chOff x="8860553" y="2545470"/>
                <a:chExt cx="138982" cy="138982"/>
              </a:xfrm>
            </p:grpSpPr>
            <p:sp>
              <p:nvSpPr>
                <p:cNvPr id="24" name="椭圆 21"/>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2"/>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sp>
        <p:nvSpPr>
          <p:cNvPr id="81" name="文本框 78"/>
          <p:cNvSpPr txBox="1"/>
          <p:nvPr/>
        </p:nvSpPr>
        <p:spPr>
          <a:xfrm>
            <a:off x="1786890" y="2877644"/>
            <a:ext cx="1415772" cy="830997"/>
          </a:xfrm>
          <a:prstGeom prst="rect">
            <a:avLst/>
          </a:prstGeom>
          <a:noFill/>
        </p:spPr>
        <p:txBody>
          <a:bodyPr wrap="none" rtlCol="0">
            <a:spAutoFit/>
          </a:bodyPr>
          <a:lstStyle/>
          <a:p>
            <a:r>
              <a:rPr lang="zh-CN" altLang="en-US" sz="4800" b="1" dirty="0">
                <a:latin typeface="微软雅黑" panose="020B0503020204020204" pitchFamily="34" charset="-122"/>
                <a:ea typeface="微软雅黑" panose="020B0503020204020204" pitchFamily="34" charset="-122"/>
              </a:rPr>
              <a:t>目录</a:t>
            </a:r>
          </a:p>
        </p:txBody>
      </p:sp>
      <p:sp>
        <p:nvSpPr>
          <p:cNvPr id="83" name="文本框 79"/>
          <p:cNvSpPr txBox="1"/>
          <p:nvPr/>
        </p:nvSpPr>
        <p:spPr>
          <a:xfrm>
            <a:off x="7075360" y="1337700"/>
            <a:ext cx="2728632"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1</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定义与实例</a:t>
            </a:r>
            <a:endParaRPr lang="zh-CN" altLang="en-US" sz="3200" dirty="0">
              <a:latin typeface="微软雅黑" panose="020B0503020204020204" pitchFamily="34" charset="-122"/>
              <a:ea typeface="微软雅黑" panose="020B0503020204020204" pitchFamily="34" charset="-122"/>
            </a:endParaRPr>
          </a:p>
        </p:txBody>
      </p:sp>
      <p:sp>
        <p:nvSpPr>
          <p:cNvPr id="84" name="文本框 80"/>
          <p:cNvSpPr txBox="1"/>
          <p:nvPr/>
        </p:nvSpPr>
        <p:spPr>
          <a:xfrm>
            <a:off x="7085520" y="2161144"/>
            <a:ext cx="3518912"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b="1" dirty="0">
                <a:latin typeface="微软雅黑" panose="020B0503020204020204" pitchFamily="34" charset="-122"/>
                <a:ea typeface="微软雅黑" panose="020B0503020204020204" pitchFamily="34" charset="-122"/>
              </a:rPr>
              <a:t>2</a:t>
            </a:r>
            <a:r>
              <a:rPr lang="en-US" altLang="zh-CN" sz="3200" b="1" dirty="0" smtClean="0">
                <a:latin typeface="微软雅黑" panose="020B0503020204020204" pitchFamily="34" charset="-122"/>
                <a:ea typeface="微软雅黑" panose="020B0503020204020204" pitchFamily="34" charset="-122"/>
              </a:rPr>
              <a:t>. </a:t>
            </a:r>
            <a:r>
              <a:rPr lang="zh-CN" altLang="en-US" sz="3200" b="1" dirty="0" smtClean="0">
                <a:latin typeface="微软雅黑" panose="020B0503020204020204" pitchFamily="34" charset="-122"/>
                <a:ea typeface="微软雅黑" panose="020B0503020204020204" pitchFamily="34" charset="-122"/>
              </a:rPr>
              <a:t>基于梯度的学习</a:t>
            </a:r>
            <a:endParaRPr lang="zh-CN" altLang="en-US" sz="3200" b="1" dirty="0">
              <a:latin typeface="微软雅黑" panose="020B0503020204020204" pitchFamily="34" charset="-122"/>
              <a:ea typeface="微软雅黑" panose="020B0503020204020204" pitchFamily="34" charset="-122"/>
            </a:endParaRPr>
          </a:p>
        </p:txBody>
      </p:sp>
      <p:sp>
        <p:nvSpPr>
          <p:cNvPr id="85" name="文本框 81"/>
          <p:cNvSpPr txBox="1"/>
          <p:nvPr/>
        </p:nvSpPr>
        <p:spPr>
          <a:xfrm>
            <a:off x="7085520" y="2984588"/>
            <a:ext cx="2287806"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3</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隐藏单元</a:t>
            </a:r>
            <a:endParaRPr lang="zh-CN" altLang="en-US" sz="3200" dirty="0">
              <a:latin typeface="微软雅黑" panose="020B0503020204020204" pitchFamily="34" charset="-122"/>
              <a:ea typeface="微软雅黑" panose="020B0503020204020204" pitchFamily="34" charset="-122"/>
            </a:endParaRPr>
          </a:p>
        </p:txBody>
      </p:sp>
      <p:sp>
        <p:nvSpPr>
          <p:cNvPr id="86" name="文本框 82"/>
          <p:cNvSpPr txBox="1"/>
          <p:nvPr/>
        </p:nvSpPr>
        <p:spPr>
          <a:xfrm>
            <a:off x="7075360" y="3808032"/>
            <a:ext cx="2287806"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4</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架构设计</a:t>
            </a:r>
            <a:endParaRPr lang="zh-CN" altLang="en-US" sz="3200" dirty="0">
              <a:latin typeface="微软雅黑" panose="020B0503020204020204" pitchFamily="34" charset="-122"/>
              <a:ea typeface="微软雅黑" panose="020B0503020204020204" pitchFamily="34" charset="-122"/>
            </a:endParaRPr>
          </a:p>
        </p:txBody>
      </p:sp>
      <p:cxnSp>
        <p:nvCxnSpPr>
          <p:cNvPr id="87" name="直接连接符 84"/>
          <p:cNvCxnSpPr/>
          <p:nvPr/>
        </p:nvCxnSpPr>
        <p:spPr>
          <a:xfrm flipV="1">
            <a:off x="6793733" y="2845788"/>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88" name="直接连接符 85"/>
          <p:cNvCxnSpPr/>
          <p:nvPr/>
        </p:nvCxnSpPr>
        <p:spPr>
          <a:xfrm flipV="1">
            <a:off x="6793733" y="3677315"/>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89" name="直接连接符 86"/>
          <p:cNvCxnSpPr/>
          <p:nvPr/>
        </p:nvCxnSpPr>
        <p:spPr>
          <a:xfrm flipV="1">
            <a:off x="6793733" y="4508841"/>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100" name="直接连接符 84"/>
          <p:cNvCxnSpPr/>
          <p:nvPr/>
        </p:nvCxnSpPr>
        <p:spPr>
          <a:xfrm flipV="1">
            <a:off x="6793733" y="2014261"/>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101" name="直接连接符 84"/>
          <p:cNvCxnSpPr/>
          <p:nvPr/>
        </p:nvCxnSpPr>
        <p:spPr>
          <a:xfrm flipV="1">
            <a:off x="6793733" y="1182734"/>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sp>
        <p:nvSpPr>
          <p:cNvPr id="102" name="文本框 82"/>
          <p:cNvSpPr txBox="1"/>
          <p:nvPr/>
        </p:nvSpPr>
        <p:spPr>
          <a:xfrm>
            <a:off x="7077743" y="4646229"/>
            <a:ext cx="2287806"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5</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反向传播</a:t>
            </a:r>
            <a:endParaRPr lang="zh-CN" altLang="en-US" sz="3200" dirty="0">
              <a:latin typeface="微软雅黑" panose="020B0503020204020204" pitchFamily="34" charset="-122"/>
              <a:ea typeface="微软雅黑" panose="020B0503020204020204" pitchFamily="34" charset="-122"/>
            </a:endParaRPr>
          </a:p>
        </p:txBody>
      </p:sp>
      <p:cxnSp>
        <p:nvCxnSpPr>
          <p:cNvPr id="104" name="直接连接符 86"/>
          <p:cNvCxnSpPr/>
          <p:nvPr/>
        </p:nvCxnSpPr>
        <p:spPr>
          <a:xfrm flipV="1">
            <a:off x="6796116" y="5347038"/>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sp>
        <p:nvSpPr>
          <p:cNvPr id="106" name="文本框 82"/>
          <p:cNvSpPr txBox="1"/>
          <p:nvPr/>
        </p:nvSpPr>
        <p:spPr>
          <a:xfrm>
            <a:off x="7080122" y="5484434"/>
            <a:ext cx="2287806"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6</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历史小记</a:t>
            </a:r>
            <a:endParaRPr lang="zh-CN" altLang="en-US" sz="3200" dirty="0">
              <a:latin typeface="微软雅黑" panose="020B0503020204020204" pitchFamily="34" charset="-122"/>
              <a:ea typeface="微软雅黑" panose="020B0503020204020204" pitchFamily="34" charset="-122"/>
            </a:endParaRPr>
          </a:p>
        </p:txBody>
      </p:sp>
      <p:cxnSp>
        <p:nvCxnSpPr>
          <p:cNvPr id="107" name="直接连接符 86"/>
          <p:cNvCxnSpPr/>
          <p:nvPr/>
        </p:nvCxnSpPr>
        <p:spPr>
          <a:xfrm flipV="1">
            <a:off x="6798495" y="6185243"/>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grpSp>
        <p:nvGrpSpPr>
          <p:cNvPr id="2" name="Group 1"/>
          <p:cNvGrpSpPr/>
          <p:nvPr/>
        </p:nvGrpSpPr>
        <p:grpSpPr>
          <a:xfrm>
            <a:off x="5804890" y="1825840"/>
            <a:ext cx="6192000" cy="1328776"/>
            <a:chOff x="5804890" y="990567"/>
            <a:chExt cx="6192000" cy="1328776"/>
          </a:xfrm>
        </p:grpSpPr>
        <p:grpSp>
          <p:nvGrpSpPr>
            <p:cNvPr id="103" name="Group 102"/>
            <p:cNvGrpSpPr/>
            <p:nvPr/>
          </p:nvGrpSpPr>
          <p:grpSpPr>
            <a:xfrm>
              <a:off x="5804890" y="990567"/>
              <a:ext cx="6192000" cy="1328776"/>
              <a:chOff x="5804890" y="999803"/>
              <a:chExt cx="6192000" cy="1328776"/>
            </a:xfrm>
          </p:grpSpPr>
          <p:cxnSp>
            <p:nvCxnSpPr>
              <p:cNvPr id="93" name="直接连接符 92"/>
              <p:cNvCxnSpPr/>
              <p:nvPr/>
            </p:nvCxnSpPr>
            <p:spPr>
              <a:xfrm flipV="1">
                <a:off x="6060979" y="999803"/>
                <a:ext cx="0" cy="1328776"/>
              </a:xfrm>
              <a:prstGeom prst="line">
                <a:avLst/>
              </a:prstGeom>
              <a:ln>
                <a:tailEnd type="none" w="sm" len="sm"/>
              </a:ln>
            </p:spPr>
            <p:style>
              <a:lnRef idx="2">
                <a:schemeClr val="dk1"/>
              </a:lnRef>
              <a:fillRef idx="1">
                <a:schemeClr val="lt1"/>
              </a:fillRef>
              <a:effectRef idx="0">
                <a:schemeClr val="dk1"/>
              </a:effectRef>
              <a:fontRef idx="minor">
                <a:schemeClr val="dk1"/>
              </a:fontRef>
            </p:style>
          </p:cxnSp>
          <p:grpSp>
            <p:nvGrpSpPr>
              <p:cNvPr id="97" name="Group 96"/>
              <p:cNvGrpSpPr/>
              <p:nvPr/>
            </p:nvGrpSpPr>
            <p:grpSpPr>
              <a:xfrm>
                <a:off x="5804890" y="1192437"/>
                <a:ext cx="6192000" cy="849048"/>
                <a:chOff x="5804890" y="1523595"/>
                <a:chExt cx="6192000" cy="849048"/>
              </a:xfrm>
            </p:grpSpPr>
            <p:cxnSp>
              <p:nvCxnSpPr>
                <p:cNvPr id="91" name="直接连接符 90"/>
                <p:cNvCxnSpPr/>
                <p:nvPr/>
              </p:nvCxnSpPr>
              <p:spPr>
                <a:xfrm flipV="1">
                  <a:off x="5804890" y="1523595"/>
                  <a:ext cx="6192000" cy="17755"/>
                </a:xfrm>
                <a:prstGeom prst="line">
                  <a:avLst/>
                </a:prstGeom>
                <a:ln>
                  <a:tailEnd type="none" w="sm" len="sm"/>
                </a:ln>
              </p:spPr>
              <p:style>
                <a:lnRef idx="2">
                  <a:schemeClr val="dk1"/>
                </a:lnRef>
                <a:fillRef idx="1">
                  <a:schemeClr val="lt1"/>
                </a:fillRef>
                <a:effectRef idx="0">
                  <a:schemeClr val="dk1"/>
                </a:effectRef>
                <a:fontRef idx="minor">
                  <a:schemeClr val="dk1"/>
                </a:fontRef>
              </p:style>
            </p:cxnSp>
            <p:cxnSp>
              <p:nvCxnSpPr>
                <p:cNvPr id="92" name="直接连接符 91"/>
                <p:cNvCxnSpPr/>
                <p:nvPr/>
              </p:nvCxnSpPr>
              <p:spPr>
                <a:xfrm flipV="1">
                  <a:off x="5804890" y="2354888"/>
                  <a:ext cx="6192000" cy="17755"/>
                </a:xfrm>
                <a:prstGeom prst="line">
                  <a:avLst/>
                </a:prstGeom>
                <a:ln>
                  <a:tailEnd type="none" w="sm" len="sm"/>
                </a:ln>
              </p:spPr>
              <p:style>
                <a:lnRef idx="2">
                  <a:schemeClr val="dk1"/>
                </a:lnRef>
                <a:fillRef idx="1">
                  <a:schemeClr val="lt1"/>
                </a:fillRef>
                <a:effectRef idx="0">
                  <a:schemeClr val="dk1"/>
                </a:effectRef>
                <a:fontRef idx="minor">
                  <a:schemeClr val="dk1"/>
                </a:fontRef>
              </p:style>
            </p:cxnSp>
            <p:sp>
              <p:nvSpPr>
                <p:cNvPr id="94" name="等腰三角形 94"/>
                <p:cNvSpPr/>
                <p:nvPr/>
              </p:nvSpPr>
              <p:spPr>
                <a:xfrm rot="5400000">
                  <a:off x="6326206" y="1749614"/>
                  <a:ext cx="408297" cy="351980"/>
                </a:xfrm>
                <a:prstGeom prst="triangl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5" name="椭圆 95"/>
                <p:cNvSpPr/>
                <p:nvPr/>
              </p:nvSpPr>
              <p:spPr>
                <a:xfrm>
                  <a:off x="6793733" y="1903521"/>
                  <a:ext cx="64683" cy="6468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useBgFill="1">
              <p:nvSpPr>
                <p:cNvPr id="96" name="等腰三角形 97"/>
                <p:cNvSpPr/>
                <p:nvPr/>
              </p:nvSpPr>
              <p:spPr>
                <a:xfrm rot="5400000">
                  <a:off x="6255146" y="1761680"/>
                  <a:ext cx="366724" cy="316141"/>
                </a:xfrm>
                <a:prstGeom prst="triangl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sp>
          <p:nvSpPr>
            <p:cNvPr id="109" name="矩形 96"/>
            <p:cNvSpPr/>
            <p:nvPr/>
          </p:nvSpPr>
          <p:spPr>
            <a:xfrm>
              <a:off x="6967734" y="1282187"/>
              <a:ext cx="4086781" cy="664726"/>
            </a:xfrm>
            <a:prstGeom prst="rect">
              <a:avLst/>
            </a:prstGeom>
            <a:blipFill dpi="0" rotWithShape="0">
              <a:blip r:embed="rId2">
                <a:alphaModFix amt="25000"/>
                <a:duotone>
                  <a:schemeClr val="bg2">
                    <a:shade val="45000"/>
                    <a:satMod val="135000"/>
                  </a:schemeClr>
                  <a:prstClr val="white"/>
                </a:duotone>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078615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1575</TotalTime>
  <Words>1705</Words>
  <Application>Microsoft Office PowerPoint</Application>
  <PresentationFormat>宽屏</PresentationFormat>
  <Paragraphs>422</Paragraphs>
  <Slides>48</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48</vt:i4>
      </vt:variant>
    </vt:vector>
  </HeadingPairs>
  <TitlesOfParts>
    <vt:vector size="61" baseType="lpstr">
      <vt:lpstr>DejaVu Sans</vt:lpstr>
      <vt:lpstr>Liberation Sans</vt:lpstr>
      <vt:lpstr>WenQuanYi Zen Hei</vt:lpstr>
      <vt:lpstr>等线</vt:lpstr>
      <vt:lpstr>等线 Light</vt:lpstr>
      <vt:lpstr>微软雅黑</vt:lpstr>
      <vt:lpstr>微软雅黑</vt:lpstr>
      <vt:lpstr>Arial</vt:lpstr>
      <vt:lpstr>Arial Narrow</vt:lpstr>
      <vt:lpstr>Calibri</vt:lpstr>
      <vt:lpstr>Cambria Math</vt:lpstr>
      <vt:lpstr>Times New Roman</vt:lpstr>
      <vt:lpstr>Office Theme</vt:lpstr>
      <vt:lpstr>深度前馈网络</vt:lpstr>
      <vt:lpstr>PowerPoint 演示文稿</vt:lpstr>
      <vt:lpstr>定义</vt:lpstr>
      <vt:lpstr>深度前馈网络</vt:lpstr>
      <vt:lpstr>深度前馈网络</vt:lpstr>
      <vt:lpstr>实例：学习 XOR</vt:lpstr>
      <vt:lpstr>实例：学习 XOR</vt:lpstr>
      <vt:lpstr>实例：学习 XOR</vt:lpstr>
      <vt:lpstr>PowerPoint 演示文稿</vt:lpstr>
      <vt:lpstr>代价函数</vt:lpstr>
      <vt:lpstr>代价函数</vt:lpstr>
      <vt:lpstr>输出单元</vt:lpstr>
      <vt:lpstr>输出单元 - sigmoid</vt:lpstr>
      <vt:lpstr>输出单元 - softmax</vt:lpstr>
      <vt:lpstr>输出单元 - softmax</vt:lpstr>
      <vt:lpstr>输出单元 – 其他</vt:lpstr>
      <vt:lpstr>输出单元 – 其他</vt:lpstr>
      <vt:lpstr>PowerPoint 演示文稿</vt:lpstr>
      <vt:lpstr>隐藏单元</vt:lpstr>
      <vt:lpstr>整流线性单元扩展</vt:lpstr>
      <vt:lpstr>整流线性单元扩展</vt:lpstr>
      <vt:lpstr>隐藏单元</vt:lpstr>
      <vt:lpstr>隐藏单元</vt:lpstr>
      <vt:lpstr>隐藏单元</vt:lpstr>
      <vt:lpstr>PowerPoint 演示文稿</vt:lpstr>
      <vt:lpstr>架构设计</vt:lpstr>
      <vt:lpstr>万能近似定理</vt:lpstr>
      <vt:lpstr>万能近似定理</vt:lpstr>
      <vt:lpstr>万能近似定理</vt:lpstr>
      <vt:lpstr>深度的影响</vt:lpstr>
      <vt:lpstr>PowerPoint 演示文稿</vt:lpstr>
      <vt:lpstr>计算图</vt:lpstr>
      <vt:lpstr>链式法则</vt:lpstr>
      <vt:lpstr>BP算法：简单例子</vt:lpstr>
      <vt:lpstr>BP算法</vt:lpstr>
      <vt:lpstr>BP算法-梯度向量化</vt:lpstr>
      <vt:lpstr>BP算法-梯度向量化例子</vt:lpstr>
      <vt:lpstr>BP算法-多层感知机</vt:lpstr>
      <vt:lpstr>BP算法-多层感知机</vt:lpstr>
      <vt:lpstr>BP算法-多层感知机</vt:lpstr>
      <vt:lpstr>BP算法—通用算法</vt:lpstr>
      <vt:lpstr>BP算法—通用算法</vt:lpstr>
      <vt:lpstr>BP算法—多层感知机</vt:lpstr>
      <vt:lpstr>BP算法</vt:lpstr>
      <vt:lpstr>高阶微分</vt:lpstr>
      <vt:lpstr>PowerPoint 演示文稿</vt:lpstr>
      <vt:lpstr>历史小计</vt:lpstr>
      <vt:lpstr>历史小计</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Dove Lian</dc:creator>
  <cp:lastModifiedBy>Dove Lian</cp:lastModifiedBy>
  <cp:revision>53</cp:revision>
  <dcterms:created xsi:type="dcterms:W3CDTF">2018-10-13T08:06:44Z</dcterms:created>
  <dcterms:modified xsi:type="dcterms:W3CDTF">2018-10-24T13:35:07Z</dcterms:modified>
</cp:coreProperties>
</file>